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83" r:id="rId12"/>
    <p:sldId id="270" r:id="rId13"/>
    <p:sldId id="271" r:id="rId14"/>
    <p:sldId id="272" r:id="rId15"/>
    <p:sldId id="273" r:id="rId16"/>
    <p:sldId id="284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8288000" cy="10287000"/>
  <p:notesSz cx="6858000" cy="9144000"/>
  <p:embeddedFontLst>
    <p:embeddedFont>
      <p:font typeface="源石黑體 H" panose="02020500000000000000" charset="-12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uce" panose="02020500000000000000" charset="0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辰宇落雁體 Thin" panose="02000203000000000000" pitchFamily="2" charset="-120"/>
      <p:regular r:id="rId35"/>
    </p:embeddedFont>
    <p:embeddedFont>
      <p:font typeface="辰宇落雁體 Thin Monospaced" panose="02000203000000000000" pitchFamily="2" charset="-120"/>
      <p:regular r:id="rId36"/>
    </p:embeddedFont>
    <p:embeddedFont>
      <p:font typeface="微軟正黑體" panose="020B0604030504040204" pitchFamily="34" charset="-12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4.svg"/><Relationship Id="rId18" Type="http://schemas.openxmlformats.org/officeDocument/2006/relationships/image" Target="../media/image3.png"/><Relationship Id="rId3" Type="http://schemas.openxmlformats.org/officeDocument/2006/relationships/image" Target="../media/image8.svg"/><Relationship Id="rId21" Type="http://schemas.openxmlformats.org/officeDocument/2006/relationships/image" Target="../media/image6.svg"/><Relationship Id="rId7" Type="http://schemas.openxmlformats.org/officeDocument/2006/relationships/image" Target="../media/image35.svg"/><Relationship Id="rId12" Type="http://schemas.openxmlformats.org/officeDocument/2006/relationships/image" Target="../media/image13.png"/><Relationship Id="rId17" Type="http://schemas.openxmlformats.org/officeDocument/2006/relationships/image" Target="../media/image10.svg"/><Relationship Id="rId2" Type="http://schemas.openxmlformats.org/officeDocument/2006/relationships/image" Target="../media/image7.png"/><Relationship Id="rId16" Type="http://schemas.openxmlformats.org/officeDocument/2006/relationships/image" Target="../media/image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9.svg"/><Relationship Id="rId24" Type="http://schemas.openxmlformats.org/officeDocument/2006/relationships/image" Target="../media/image43.png"/><Relationship Id="rId5" Type="http://schemas.openxmlformats.org/officeDocument/2006/relationships/image" Target="../media/image40.svg"/><Relationship Id="rId15" Type="http://schemas.openxmlformats.org/officeDocument/2006/relationships/image" Target="../media/image2.svg"/><Relationship Id="rId23" Type="http://schemas.openxmlformats.org/officeDocument/2006/relationships/image" Target="../media/image42.svg"/><Relationship Id="rId10" Type="http://schemas.openxmlformats.org/officeDocument/2006/relationships/image" Target="../media/image18.png"/><Relationship Id="rId19" Type="http://schemas.openxmlformats.org/officeDocument/2006/relationships/image" Target="../media/image4.svg"/><Relationship Id="rId4" Type="http://schemas.openxmlformats.org/officeDocument/2006/relationships/image" Target="../media/image39.png"/><Relationship Id="rId9" Type="http://schemas.openxmlformats.org/officeDocument/2006/relationships/image" Target="../media/image29.svg"/><Relationship Id="rId14" Type="http://schemas.openxmlformats.org/officeDocument/2006/relationships/image" Target="../media/image1.png"/><Relationship Id="rId22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5.png"/><Relationship Id="rId2" Type="http://schemas.openxmlformats.org/officeDocument/2006/relationships/image" Target="../media/image13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sv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21.png"/><Relationship Id="rId2" Type="http://schemas.openxmlformats.org/officeDocument/2006/relationships/image" Target="../media/image1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2.sv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sv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23.png"/><Relationship Id="rId2" Type="http://schemas.openxmlformats.org/officeDocument/2006/relationships/image" Target="../media/image1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2.sv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svg"/><Relationship Id="rId18" Type="http://schemas.openxmlformats.org/officeDocument/2006/relationships/image" Target="../media/image26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25.svg"/><Relationship Id="rId2" Type="http://schemas.openxmlformats.org/officeDocument/2006/relationships/image" Target="../media/image18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6.svg"/><Relationship Id="rId10" Type="http://schemas.openxmlformats.org/officeDocument/2006/relationships/image" Target="../media/image7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2.sv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30.png"/><Relationship Id="rId3" Type="http://schemas.openxmlformats.org/officeDocument/2006/relationships/image" Target="../media/image29.svg"/><Relationship Id="rId7" Type="http://schemas.openxmlformats.org/officeDocument/2006/relationships/image" Target="../media/image14.svg"/><Relationship Id="rId12" Type="http://schemas.openxmlformats.org/officeDocument/2006/relationships/image" Target="../media/image7.png"/><Relationship Id="rId17" Type="http://schemas.openxmlformats.org/officeDocument/2006/relationships/image" Target="../media/image6.svg"/><Relationship Id="rId2" Type="http://schemas.openxmlformats.org/officeDocument/2006/relationships/image" Target="../media/image28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.svg"/><Relationship Id="rId5" Type="http://schemas.openxmlformats.org/officeDocument/2006/relationships/image" Target="../media/image19.svg"/><Relationship Id="rId15" Type="http://schemas.openxmlformats.org/officeDocument/2006/relationships/image" Target="../media/image10.svg"/><Relationship Id="rId10" Type="http://schemas.openxmlformats.org/officeDocument/2006/relationships/image" Target="../media/image1.png"/><Relationship Id="rId19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4.sv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32.png"/><Relationship Id="rId3" Type="http://schemas.openxmlformats.org/officeDocument/2006/relationships/image" Target="../media/image29.svg"/><Relationship Id="rId7" Type="http://schemas.openxmlformats.org/officeDocument/2006/relationships/image" Target="../media/image14.svg"/><Relationship Id="rId12" Type="http://schemas.openxmlformats.org/officeDocument/2006/relationships/image" Target="../media/image7.png"/><Relationship Id="rId17" Type="http://schemas.openxmlformats.org/officeDocument/2006/relationships/image" Target="../media/image10.svg"/><Relationship Id="rId2" Type="http://schemas.openxmlformats.org/officeDocument/2006/relationships/image" Target="../media/image28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.svg"/><Relationship Id="rId5" Type="http://schemas.openxmlformats.org/officeDocument/2006/relationships/image" Target="../media/image19.svg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4.sv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4.svg"/><Relationship Id="rId18" Type="http://schemas.openxmlformats.org/officeDocument/2006/relationships/image" Target="../media/image5.png"/><Relationship Id="rId3" Type="http://schemas.openxmlformats.org/officeDocument/2006/relationships/image" Target="../media/image10.svg"/><Relationship Id="rId21" Type="http://schemas.openxmlformats.org/officeDocument/2006/relationships/image" Target="../media/image37.svg"/><Relationship Id="rId7" Type="http://schemas.openxmlformats.org/officeDocument/2006/relationships/image" Target="../media/image35.svg"/><Relationship Id="rId12" Type="http://schemas.openxmlformats.org/officeDocument/2006/relationships/image" Target="../media/image13.png"/><Relationship Id="rId17" Type="http://schemas.openxmlformats.org/officeDocument/2006/relationships/image" Target="../media/image4.svg"/><Relationship Id="rId2" Type="http://schemas.openxmlformats.org/officeDocument/2006/relationships/image" Target="../media/image9.png"/><Relationship Id="rId16" Type="http://schemas.openxmlformats.org/officeDocument/2006/relationships/image" Target="../media/image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9.svg"/><Relationship Id="rId5" Type="http://schemas.openxmlformats.org/officeDocument/2006/relationships/image" Target="../media/image8.svg"/><Relationship Id="rId15" Type="http://schemas.openxmlformats.org/officeDocument/2006/relationships/image" Target="../media/image2.svg"/><Relationship Id="rId10" Type="http://schemas.openxmlformats.org/officeDocument/2006/relationships/image" Target="../media/image18.png"/><Relationship Id="rId19" Type="http://schemas.openxmlformats.org/officeDocument/2006/relationships/image" Target="../media/image6.svg"/><Relationship Id="rId4" Type="http://schemas.openxmlformats.org/officeDocument/2006/relationships/image" Target="../media/image7.png"/><Relationship Id="rId9" Type="http://schemas.openxmlformats.org/officeDocument/2006/relationships/image" Target="../media/image29.svg"/><Relationship Id="rId14" Type="http://schemas.openxmlformats.org/officeDocument/2006/relationships/image" Target="../media/image1.png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511"/>
            <a:ext cx="18288000" cy="10189489"/>
            <a:chOff x="0" y="0"/>
            <a:chExt cx="24384000" cy="1358598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8420761" cy="9377408"/>
            </a:xfrm>
            <a:custGeom>
              <a:avLst/>
              <a:gdLst/>
              <a:ahLst/>
              <a:cxnLst/>
              <a:rect l="l" t="t" r="r" b="b"/>
              <a:pathLst>
                <a:path w="18420761" h="9377408">
                  <a:moveTo>
                    <a:pt x="18420761" y="0"/>
                  </a:moveTo>
                  <a:lnTo>
                    <a:pt x="0" y="0"/>
                  </a:lnTo>
                  <a:lnTo>
                    <a:pt x="0" y="9377408"/>
                  </a:lnTo>
                  <a:lnTo>
                    <a:pt x="18420761" y="9377408"/>
                  </a:lnTo>
                  <a:lnTo>
                    <a:pt x="1842076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1358599"/>
              <a:ext cx="24384000" cy="12227387"/>
              <a:chOff x="0" y="0"/>
              <a:chExt cx="4862686" cy="2438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62686" cy="2438400"/>
              </a:xfrm>
              <a:custGeom>
                <a:avLst/>
                <a:gdLst/>
                <a:ahLst/>
                <a:cxnLst/>
                <a:rect l="l" t="t" r="r" b="b"/>
                <a:pathLst>
                  <a:path w="4862686" h="2438400">
                    <a:moveTo>
                      <a:pt x="0" y="0"/>
                    </a:moveTo>
                    <a:lnTo>
                      <a:pt x="4862686" y="0"/>
                    </a:lnTo>
                    <a:lnTo>
                      <a:pt x="4862686" y="2438400"/>
                    </a:lnTo>
                    <a:lnTo>
                      <a:pt x="0" y="24384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F0F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232234" y="7906620"/>
            <a:ext cx="15749651" cy="820527"/>
            <a:chOff x="0" y="0"/>
            <a:chExt cx="780066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00667" cy="406400"/>
            </a:xfrm>
            <a:custGeom>
              <a:avLst/>
              <a:gdLst/>
              <a:ahLst/>
              <a:cxnLst/>
              <a:rect l="l" t="t" r="r" b="b"/>
              <a:pathLst>
                <a:path w="7800667" h="406400">
                  <a:moveTo>
                    <a:pt x="7597467" y="0"/>
                  </a:moveTo>
                  <a:cubicBezTo>
                    <a:pt x="7709691" y="0"/>
                    <a:pt x="7800667" y="90976"/>
                    <a:pt x="7800667" y="203200"/>
                  </a:cubicBezTo>
                  <a:cubicBezTo>
                    <a:pt x="7800667" y="315424"/>
                    <a:pt x="7709691" y="406400"/>
                    <a:pt x="75974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7597467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56774" y="3822918"/>
            <a:ext cx="16230600" cy="396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19"/>
              </a:lnSpc>
            </a:pPr>
            <a:r>
              <a:rPr lang="zh-TW" altLang="en-US" sz="15600" b="1" dirty="0">
                <a:solidFill>
                  <a:srgbClr val="000000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大考中心興趣量表</a:t>
            </a:r>
            <a:endParaRPr lang="en-US" altLang="zh-TW" sz="15600" b="1" dirty="0">
              <a:solidFill>
                <a:srgbClr val="000000"/>
              </a:solidFill>
              <a:latin typeface="辰宇落雁體 Thin Monospaced" panose="02000203000000000000" pitchFamily="2" charset="-120"/>
              <a:ea typeface="辰宇落雁體 Thin Monospaced" panose="02000203000000000000" pitchFamily="2" charset="-120"/>
            </a:endParaRPr>
          </a:p>
          <a:p>
            <a:pPr algn="ctr">
              <a:lnSpc>
                <a:spcPts val="15619"/>
              </a:lnSpc>
            </a:pPr>
            <a:r>
              <a:rPr lang="zh-TW" altLang="en-US" sz="15600" b="1" dirty="0">
                <a:solidFill>
                  <a:srgbClr val="000000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施測</a:t>
            </a:r>
            <a:endParaRPr lang="en-US" sz="15600" b="1" dirty="0">
              <a:solidFill>
                <a:srgbClr val="000000"/>
              </a:solidFill>
              <a:latin typeface="辰宇落雁體 Thin Monospaced" panose="02000203000000000000" pitchFamily="2" charset="-120"/>
              <a:ea typeface="辰宇落雁體 Thin Monospaced" panose="02000203000000000000" pitchFamily="2" charset="-120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85272" y="1603451"/>
            <a:ext cx="34342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AutoShape 12"/>
          <p:cNvSpPr/>
          <p:nvPr/>
        </p:nvSpPr>
        <p:spPr>
          <a:xfrm rot="-10800000">
            <a:off x="168470" y="1603451"/>
            <a:ext cx="34342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Freeform 13"/>
          <p:cNvSpPr/>
          <p:nvPr/>
        </p:nvSpPr>
        <p:spPr>
          <a:xfrm>
            <a:off x="1200150" y="1443766"/>
            <a:ext cx="309499" cy="319371"/>
          </a:xfrm>
          <a:custGeom>
            <a:avLst/>
            <a:gdLst/>
            <a:ahLst/>
            <a:cxnLst/>
            <a:rect l="l" t="t" r="r" b="b"/>
            <a:pathLst>
              <a:path w="309499" h="319371">
                <a:moveTo>
                  <a:pt x="0" y="0"/>
                </a:moveTo>
                <a:lnTo>
                  <a:pt x="309499" y="0"/>
                </a:lnTo>
                <a:lnTo>
                  <a:pt x="309499" y="319371"/>
                </a:lnTo>
                <a:lnTo>
                  <a:pt x="0" y="319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00768" y="1348239"/>
            <a:ext cx="15658532" cy="510426"/>
            <a:chOff x="0" y="0"/>
            <a:chExt cx="12467294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467294" cy="406400"/>
            </a:xfrm>
            <a:custGeom>
              <a:avLst/>
              <a:gdLst/>
              <a:ahLst/>
              <a:cxnLst/>
              <a:rect l="l" t="t" r="r" b="b"/>
              <a:pathLst>
                <a:path w="12467294" h="406400">
                  <a:moveTo>
                    <a:pt x="12264094" y="0"/>
                  </a:moveTo>
                  <a:cubicBezTo>
                    <a:pt x="12376318" y="0"/>
                    <a:pt x="12467294" y="90976"/>
                    <a:pt x="12467294" y="203200"/>
                  </a:cubicBezTo>
                  <a:cubicBezTo>
                    <a:pt x="12467294" y="315424"/>
                    <a:pt x="12376318" y="406400"/>
                    <a:pt x="1226409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2264094" y="0"/>
                  </a:lnTo>
                </a:path>
              </a:pathLst>
            </a:custGeom>
            <a:solidFill>
              <a:srgbClr val="C4C5C6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52902" y="1443766"/>
            <a:ext cx="333943" cy="319371"/>
          </a:xfrm>
          <a:custGeom>
            <a:avLst/>
            <a:gdLst/>
            <a:ahLst/>
            <a:cxnLst/>
            <a:rect l="l" t="t" r="r" b="b"/>
            <a:pathLst>
              <a:path w="333943" h="319371">
                <a:moveTo>
                  <a:pt x="0" y="0"/>
                </a:moveTo>
                <a:lnTo>
                  <a:pt x="333942" y="0"/>
                </a:lnTo>
                <a:lnTo>
                  <a:pt x="333942" y="319371"/>
                </a:lnTo>
                <a:lnTo>
                  <a:pt x="0" y="3193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8" name="Group 18"/>
          <p:cNvGrpSpPr/>
          <p:nvPr/>
        </p:nvGrpSpPr>
        <p:grpSpPr>
          <a:xfrm>
            <a:off x="340184" y="265439"/>
            <a:ext cx="604587" cy="60458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7AC96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4259017" y="453433"/>
            <a:ext cx="304376" cy="294415"/>
          </a:xfrm>
          <a:custGeom>
            <a:avLst/>
            <a:gdLst/>
            <a:ahLst/>
            <a:cxnLst/>
            <a:rect l="l" t="t" r="r" b="b"/>
            <a:pathLst>
              <a:path w="304376" h="294415">
                <a:moveTo>
                  <a:pt x="0" y="0"/>
                </a:moveTo>
                <a:lnTo>
                  <a:pt x="304376" y="0"/>
                </a:lnTo>
                <a:lnTo>
                  <a:pt x="304376" y="294415"/>
                </a:lnTo>
                <a:lnTo>
                  <a:pt x="0" y="294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2" name="Freeform 22"/>
          <p:cNvSpPr/>
          <p:nvPr/>
        </p:nvSpPr>
        <p:spPr>
          <a:xfrm>
            <a:off x="4845319" y="453433"/>
            <a:ext cx="294415" cy="294415"/>
          </a:xfrm>
          <a:custGeom>
            <a:avLst/>
            <a:gdLst/>
            <a:ahLst/>
            <a:cxnLst/>
            <a:rect l="l" t="t" r="r" b="b"/>
            <a:pathLst>
              <a:path w="294415" h="294415">
                <a:moveTo>
                  <a:pt x="0" y="0"/>
                </a:moveTo>
                <a:lnTo>
                  <a:pt x="294415" y="0"/>
                </a:lnTo>
                <a:lnTo>
                  <a:pt x="294415" y="294415"/>
                </a:lnTo>
                <a:lnTo>
                  <a:pt x="0" y="294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2258294" y="1368501"/>
            <a:ext cx="870774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48494E"/>
                </a:solidFill>
                <a:latin typeface="Open Sauce"/>
              </a:rPr>
              <a:t>http://</a:t>
            </a:r>
            <a:r>
              <a:rPr lang="en-US" sz="2499" dirty="0" err="1">
                <a:solidFill>
                  <a:srgbClr val="48494E"/>
                </a:solidFill>
                <a:latin typeface="Open Sauce"/>
              </a:rPr>
              <a:t>www.ceec.edu.tw</a:t>
            </a:r>
            <a:r>
              <a:rPr lang="en-US" sz="2499" dirty="0">
                <a:solidFill>
                  <a:srgbClr val="48494E"/>
                </a:solidFill>
                <a:latin typeface="Open Sauce"/>
              </a:rPr>
              <a:t>/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09938" y="8009002"/>
            <a:ext cx="1206812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altLang="zh-TW" sz="6000" dirty="0">
                <a:solidFill>
                  <a:srgbClr val="000000"/>
                </a:solidFill>
                <a:latin typeface="辰宇落雁體 Thin" panose="02000203000000000000" pitchFamily="2" charset="-120"/>
                <a:ea typeface="辰宇落雁體 Thin" panose="02000203000000000000" pitchFamily="2" charset="-120"/>
              </a:rPr>
              <a:t>#</a:t>
            </a:r>
            <a:r>
              <a:rPr lang="zh-TW" altLang="en-US" sz="6000" dirty="0">
                <a:solidFill>
                  <a:srgbClr val="000000"/>
                </a:solidFill>
                <a:latin typeface="辰宇落雁體 Thin" panose="02000203000000000000" pitchFamily="2" charset="-120"/>
                <a:ea typeface="辰宇落雁體 Thin" panose="02000203000000000000" pitchFamily="2" charset="-120"/>
              </a:rPr>
              <a:t>高一  </a:t>
            </a:r>
            <a:r>
              <a:rPr lang="en-US" altLang="zh-TW" sz="6000" dirty="0">
                <a:solidFill>
                  <a:srgbClr val="000000"/>
                </a:solidFill>
                <a:latin typeface="辰宇落雁體 Thin" panose="02000203000000000000" pitchFamily="2" charset="-120"/>
                <a:ea typeface="辰宇落雁體 Thin" panose="02000203000000000000" pitchFamily="2" charset="-120"/>
              </a:rPr>
              <a:t>#</a:t>
            </a:r>
            <a:r>
              <a:rPr lang="zh-TW" altLang="en-US" sz="6000" dirty="0">
                <a:solidFill>
                  <a:srgbClr val="000000"/>
                </a:solidFill>
                <a:latin typeface="辰宇落雁體 Thin" panose="02000203000000000000" pitchFamily="2" charset="-120"/>
                <a:ea typeface="辰宇落雁體 Thin" panose="02000203000000000000" pitchFamily="2" charset="-120"/>
              </a:rPr>
              <a:t>輔導室</a:t>
            </a:r>
            <a:endParaRPr lang="en-US" sz="6000" dirty="0">
              <a:solidFill>
                <a:srgbClr val="000000"/>
              </a:solidFill>
              <a:latin typeface="辰宇落雁體 Thin" panose="02000203000000000000" pitchFamily="2" charset="-120"/>
              <a:ea typeface="辰宇落雁體 Thin" panose="02000203000000000000" pitchFamily="2" charset="-12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823126" y="629445"/>
            <a:ext cx="2749368" cy="41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4800" dirty="0">
                <a:solidFill>
                  <a:srgbClr val="000000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施測</a:t>
            </a:r>
            <a:endParaRPr lang="en-US" altLang="zh-TW" sz="4800" dirty="0">
              <a:solidFill>
                <a:srgbClr val="000000"/>
              </a:solidFill>
              <a:latin typeface="辰宇落雁體 Thin Monospaced" panose="02000203000000000000" pitchFamily="2" charset="-120"/>
              <a:ea typeface="辰宇落雁體 Thin Monospaced" panose="02000203000000000000" pitchFamily="2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79011" y="449028"/>
            <a:ext cx="300609" cy="290771"/>
          </a:xfrm>
          <a:custGeom>
            <a:avLst/>
            <a:gdLst/>
            <a:ahLst/>
            <a:cxnLst/>
            <a:rect l="l" t="t" r="r" b="b"/>
            <a:pathLst>
              <a:path w="300609" h="290771">
                <a:moveTo>
                  <a:pt x="0" y="0"/>
                </a:moveTo>
                <a:lnTo>
                  <a:pt x="300608" y="0"/>
                </a:lnTo>
                <a:lnTo>
                  <a:pt x="300608" y="290770"/>
                </a:lnTo>
                <a:lnTo>
                  <a:pt x="0" y="290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97511"/>
            <a:ext cx="13644574" cy="6946007"/>
          </a:xfrm>
          <a:custGeom>
            <a:avLst/>
            <a:gdLst/>
            <a:ahLst/>
            <a:cxnLst/>
            <a:rect l="l" t="t" r="r" b="b"/>
            <a:pathLst>
              <a:path w="13644574" h="6946007">
                <a:moveTo>
                  <a:pt x="13644574" y="0"/>
                </a:moveTo>
                <a:lnTo>
                  <a:pt x="0" y="0"/>
                </a:lnTo>
                <a:lnTo>
                  <a:pt x="0" y="6946007"/>
                </a:lnTo>
                <a:lnTo>
                  <a:pt x="13644574" y="6946007"/>
                </a:lnTo>
                <a:lnTo>
                  <a:pt x="136445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509649" y="401403"/>
            <a:ext cx="162330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Title Page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896110" y="97511"/>
            <a:ext cx="13644574" cy="6946007"/>
          </a:xfrm>
          <a:custGeom>
            <a:avLst/>
            <a:gdLst/>
            <a:ahLst/>
            <a:cxnLst/>
            <a:rect l="l" t="t" r="r" b="b"/>
            <a:pathLst>
              <a:path w="13644574" h="6946007">
                <a:moveTo>
                  <a:pt x="13644574" y="0"/>
                </a:moveTo>
                <a:lnTo>
                  <a:pt x="0" y="0"/>
                </a:lnTo>
                <a:lnTo>
                  <a:pt x="0" y="6946007"/>
                </a:lnTo>
                <a:lnTo>
                  <a:pt x="13644574" y="6946007"/>
                </a:lnTo>
                <a:lnTo>
                  <a:pt x="1364457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TextBox 6"/>
          <p:cNvSpPr txBox="1"/>
          <p:nvPr/>
        </p:nvSpPr>
        <p:spPr>
          <a:xfrm>
            <a:off x="3405760" y="401403"/>
            <a:ext cx="176108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Reporters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3933418" y="97511"/>
            <a:ext cx="13644574" cy="6946007"/>
          </a:xfrm>
          <a:custGeom>
            <a:avLst/>
            <a:gdLst/>
            <a:ahLst/>
            <a:cxnLst/>
            <a:rect l="l" t="t" r="r" b="b"/>
            <a:pathLst>
              <a:path w="13644574" h="6946007">
                <a:moveTo>
                  <a:pt x="13644574" y="0"/>
                </a:moveTo>
                <a:lnTo>
                  <a:pt x="0" y="0"/>
                </a:lnTo>
                <a:lnTo>
                  <a:pt x="0" y="6946007"/>
                </a:lnTo>
                <a:lnTo>
                  <a:pt x="13644574" y="6946007"/>
                </a:lnTo>
                <a:lnTo>
                  <a:pt x="136445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 flipH="1">
            <a:off x="6005390" y="97511"/>
            <a:ext cx="13644574" cy="6946007"/>
          </a:xfrm>
          <a:custGeom>
            <a:avLst/>
            <a:gdLst/>
            <a:ahLst/>
            <a:cxnLst/>
            <a:rect l="l" t="t" r="r" b="b"/>
            <a:pathLst>
              <a:path w="13644574" h="6946007">
                <a:moveTo>
                  <a:pt x="13644574" y="0"/>
                </a:moveTo>
                <a:lnTo>
                  <a:pt x="0" y="0"/>
                </a:lnTo>
                <a:lnTo>
                  <a:pt x="0" y="6946007"/>
                </a:lnTo>
                <a:lnTo>
                  <a:pt x="13644574" y="6946007"/>
                </a:lnTo>
                <a:lnTo>
                  <a:pt x="1364457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/>
          <p:cNvSpPr/>
          <p:nvPr/>
        </p:nvSpPr>
        <p:spPr>
          <a:xfrm flipH="1">
            <a:off x="8872708" y="97511"/>
            <a:ext cx="13644574" cy="6946007"/>
          </a:xfrm>
          <a:custGeom>
            <a:avLst/>
            <a:gdLst/>
            <a:ahLst/>
            <a:cxnLst/>
            <a:rect l="l" t="t" r="r" b="b"/>
            <a:pathLst>
              <a:path w="13644574" h="6946007">
                <a:moveTo>
                  <a:pt x="13644574" y="0"/>
                </a:moveTo>
                <a:lnTo>
                  <a:pt x="0" y="0"/>
                </a:lnTo>
                <a:lnTo>
                  <a:pt x="0" y="6946007"/>
                </a:lnTo>
                <a:lnTo>
                  <a:pt x="13644574" y="6946007"/>
                </a:lnTo>
                <a:lnTo>
                  <a:pt x="13644574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0" name="Group 10"/>
          <p:cNvGrpSpPr/>
          <p:nvPr/>
        </p:nvGrpSpPr>
        <p:grpSpPr>
          <a:xfrm>
            <a:off x="335973" y="263361"/>
            <a:ext cx="597104" cy="59710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7AC96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382357" y="401403"/>
            <a:ext cx="183615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Plan</a:t>
            </a:r>
          </a:p>
        </p:txBody>
      </p:sp>
      <p:sp>
        <p:nvSpPr>
          <p:cNvPr id="14" name="Freeform 14"/>
          <p:cNvSpPr/>
          <p:nvPr/>
        </p:nvSpPr>
        <p:spPr>
          <a:xfrm flipH="1">
            <a:off x="11031929" y="107537"/>
            <a:ext cx="13644574" cy="6946007"/>
          </a:xfrm>
          <a:custGeom>
            <a:avLst/>
            <a:gdLst/>
            <a:ahLst/>
            <a:cxnLst/>
            <a:rect l="l" t="t" r="r" b="b"/>
            <a:pathLst>
              <a:path w="13644574" h="6946007">
                <a:moveTo>
                  <a:pt x="13644573" y="0"/>
                </a:moveTo>
                <a:lnTo>
                  <a:pt x="0" y="0"/>
                </a:lnTo>
                <a:lnTo>
                  <a:pt x="0" y="6946007"/>
                </a:lnTo>
                <a:lnTo>
                  <a:pt x="13644573" y="6946007"/>
                </a:lnTo>
                <a:lnTo>
                  <a:pt x="1364457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5" name="Freeform 15"/>
          <p:cNvSpPr/>
          <p:nvPr/>
        </p:nvSpPr>
        <p:spPr>
          <a:xfrm>
            <a:off x="15191021" y="459882"/>
            <a:ext cx="300609" cy="290771"/>
          </a:xfrm>
          <a:custGeom>
            <a:avLst/>
            <a:gdLst/>
            <a:ahLst/>
            <a:cxnLst/>
            <a:rect l="l" t="t" r="r" b="b"/>
            <a:pathLst>
              <a:path w="300609" h="290771">
                <a:moveTo>
                  <a:pt x="0" y="0"/>
                </a:moveTo>
                <a:lnTo>
                  <a:pt x="300609" y="0"/>
                </a:lnTo>
                <a:lnTo>
                  <a:pt x="300609" y="290771"/>
                </a:lnTo>
                <a:lnTo>
                  <a:pt x="0" y="290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6" name="Freeform 16"/>
          <p:cNvSpPr/>
          <p:nvPr/>
        </p:nvSpPr>
        <p:spPr>
          <a:xfrm>
            <a:off x="15746825" y="449028"/>
            <a:ext cx="290771" cy="290771"/>
          </a:xfrm>
          <a:custGeom>
            <a:avLst/>
            <a:gdLst/>
            <a:ahLst/>
            <a:cxnLst/>
            <a:rect l="l" t="t" r="r" b="b"/>
            <a:pathLst>
              <a:path w="290771" h="290771">
                <a:moveTo>
                  <a:pt x="0" y="0"/>
                </a:moveTo>
                <a:lnTo>
                  <a:pt x="290771" y="0"/>
                </a:lnTo>
                <a:lnTo>
                  <a:pt x="290771" y="290770"/>
                </a:lnTo>
                <a:lnTo>
                  <a:pt x="0" y="2907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7" name="Group 17"/>
          <p:cNvGrpSpPr/>
          <p:nvPr/>
        </p:nvGrpSpPr>
        <p:grpSpPr>
          <a:xfrm>
            <a:off x="0" y="1116460"/>
            <a:ext cx="18288000" cy="9170540"/>
            <a:chOff x="0" y="0"/>
            <a:chExt cx="4862686" cy="2438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62686" cy="2438400"/>
            </a:xfrm>
            <a:custGeom>
              <a:avLst/>
              <a:gdLst/>
              <a:ahLst/>
              <a:cxnLst/>
              <a:rect l="l" t="t" r="r" b="b"/>
              <a:pathLst>
                <a:path w="4862686" h="2438400">
                  <a:moveTo>
                    <a:pt x="0" y="0"/>
                  </a:moveTo>
                  <a:lnTo>
                    <a:pt x="4862686" y="0"/>
                  </a:lnTo>
                  <a:lnTo>
                    <a:pt x="4862686" y="2438400"/>
                  </a:lnTo>
                  <a:lnTo>
                    <a:pt x="0" y="2438400"/>
                  </a:lnTo>
                  <a:lnTo>
                    <a:pt x="0" y="0"/>
                  </a:lnTo>
                </a:path>
              </a:pathLst>
            </a:custGeom>
            <a:solidFill>
              <a:srgbClr val="EFF0F2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685272" y="1603451"/>
            <a:ext cx="34342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AutoShape 21"/>
          <p:cNvSpPr/>
          <p:nvPr/>
        </p:nvSpPr>
        <p:spPr>
          <a:xfrm rot="-10800000">
            <a:off x="168470" y="1603451"/>
            <a:ext cx="34342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Freeform 22"/>
          <p:cNvSpPr/>
          <p:nvPr/>
        </p:nvSpPr>
        <p:spPr>
          <a:xfrm>
            <a:off x="1200150" y="1443766"/>
            <a:ext cx="309499" cy="319371"/>
          </a:xfrm>
          <a:custGeom>
            <a:avLst/>
            <a:gdLst/>
            <a:ahLst/>
            <a:cxnLst/>
            <a:rect l="l" t="t" r="r" b="b"/>
            <a:pathLst>
              <a:path w="309499" h="319371">
                <a:moveTo>
                  <a:pt x="0" y="0"/>
                </a:moveTo>
                <a:lnTo>
                  <a:pt x="309499" y="0"/>
                </a:lnTo>
                <a:lnTo>
                  <a:pt x="309499" y="319371"/>
                </a:lnTo>
                <a:lnTo>
                  <a:pt x="0" y="3193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00768" y="1348239"/>
            <a:ext cx="15658532" cy="510426"/>
            <a:chOff x="0" y="0"/>
            <a:chExt cx="12467294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467294" cy="406400"/>
            </a:xfrm>
            <a:custGeom>
              <a:avLst/>
              <a:gdLst/>
              <a:ahLst/>
              <a:cxnLst/>
              <a:rect l="l" t="t" r="r" b="b"/>
              <a:pathLst>
                <a:path w="12467294" h="406400">
                  <a:moveTo>
                    <a:pt x="12264094" y="0"/>
                  </a:moveTo>
                  <a:cubicBezTo>
                    <a:pt x="12376318" y="0"/>
                    <a:pt x="12467294" y="90976"/>
                    <a:pt x="12467294" y="203200"/>
                  </a:cubicBezTo>
                  <a:cubicBezTo>
                    <a:pt x="12467294" y="315424"/>
                    <a:pt x="12376318" y="406400"/>
                    <a:pt x="1226409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2264094" y="0"/>
                  </a:lnTo>
                </a:path>
              </a:pathLst>
            </a:custGeom>
            <a:solidFill>
              <a:srgbClr val="C4C5C6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752902" y="1443766"/>
            <a:ext cx="333943" cy="319371"/>
          </a:xfrm>
          <a:custGeom>
            <a:avLst/>
            <a:gdLst/>
            <a:ahLst/>
            <a:cxnLst/>
            <a:rect l="l" t="t" r="r" b="b"/>
            <a:pathLst>
              <a:path w="333943" h="319371">
                <a:moveTo>
                  <a:pt x="0" y="0"/>
                </a:moveTo>
                <a:lnTo>
                  <a:pt x="333942" y="0"/>
                </a:lnTo>
                <a:lnTo>
                  <a:pt x="333942" y="319371"/>
                </a:lnTo>
                <a:lnTo>
                  <a:pt x="0" y="31937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7" name="Freeform 27"/>
          <p:cNvSpPr/>
          <p:nvPr/>
        </p:nvSpPr>
        <p:spPr>
          <a:xfrm>
            <a:off x="14483121" y="6515100"/>
            <a:ext cx="3329065" cy="3210364"/>
          </a:xfrm>
          <a:custGeom>
            <a:avLst/>
            <a:gdLst/>
            <a:ahLst/>
            <a:cxnLst/>
            <a:rect l="l" t="t" r="r" b="b"/>
            <a:pathLst>
              <a:path w="6153999" h="6120432">
                <a:moveTo>
                  <a:pt x="0" y="0"/>
                </a:moveTo>
                <a:lnTo>
                  <a:pt x="6153999" y="0"/>
                </a:lnTo>
                <a:lnTo>
                  <a:pt x="6153999" y="6120432"/>
                </a:lnTo>
                <a:lnTo>
                  <a:pt x="0" y="612043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8" name="TextBox 28"/>
          <p:cNvSpPr txBox="1"/>
          <p:nvPr/>
        </p:nvSpPr>
        <p:spPr>
          <a:xfrm>
            <a:off x="5443067" y="401403"/>
            <a:ext cx="207197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Introduction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515039" y="401403"/>
            <a:ext cx="261014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Overview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475683" y="401403"/>
            <a:ext cx="271533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</a:rPr>
              <a:t>Process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258294" y="1368501"/>
            <a:ext cx="870774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48494E"/>
                </a:solidFill>
                <a:latin typeface="Open Sauce"/>
              </a:rPr>
              <a:t>http://</a:t>
            </a:r>
            <a:r>
              <a:rPr lang="en-US" sz="2499" dirty="0" err="1">
                <a:solidFill>
                  <a:srgbClr val="48494E"/>
                </a:solidFill>
                <a:latin typeface="Open Sauce"/>
              </a:rPr>
              <a:t>www.ceec.edu.tw</a:t>
            </a:r>
            <a:r>
              <a:rPr lang="en-US" sz="2499" dirty="0">
                <a:solidFill>
                  <a:srgbClr val="48494E"/>
                </a:solidFill>
                <a:latin typeface="Open Sauce"/>
              </a:rPr>
              <a:t>/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E53C9CE0-870A-5530-788F-1D5A2E7C5F4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8471"/>
          <a:stretch/>
        </p:blipFill>
        <p:spPr>
          <a:xfrm>
            <a:off x="240132" y="2460874"/>
            <a:ext cx="12946710" cy="7550335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7B9F0AAC-2554-2B1B-92F8-3483F2096978}"/>
              </a:ext>
            </a:extLst>
          </p:cNvPr>
          <p:cNvSpPr txBox="1"/>
          <p:nvPr/>
        </p:nvSpPr>
        <p:spPr>
          <a:xfrm>
            <a:off x="13079011" y="1983908"/>
            <a:ext cx="52089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6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測驗畫面說明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511"/>
            <a:ext cx="18288000" cy="10189489"/>
            <a:chOff x="0" y="0"/>
            <a:chExt cx="24384000" cy="1358598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8420761" cy="9377408"/>
            </a:xfrm>
            <a:custGeom>
              <a:avLst/>
              <a:gdLst/>
              <a:ahLst/>
              <a:cxnLst/>
              <a:rect l="l" t="t" r="r" b="b"/>
              <a:pathLst>
                <a:path w="18420761" h="9377408">
                  <a:moveTo>
                    <a:pt x="18420761" y="0"/>
                  </a:moveTo>
                  <a:lnTo>
                    <a:pt x="0" y="0"/>
                  </a:lnTo>
                  <a:lnTo>
                    <a:pt x="0" y="9377408"/>
                  </a:lnTo>
                  <a:lnTo>
                    <a:pt x="18420761" y="9377408"/>
                  </a:lnTo>
                  <a:lnTo>
                    <a:pt x="1842076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1358599"/>
              <a:ext cx="24384000" cy="12227387"/>
              <a:chOff x="0" y="0"/>
              <a:chExt cx="4862686" cy="2438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62686" cy="2438400"/>
              </a:xfrm>
              <a:custGeom>
                <a:avLst/>
                <a:gdLst/>
                <a:ahLst/>
                <a:cxnLst/>
                <a:rect l="l" t="t" r="r" b="b"/>
                <a:pathLst>
                  <a:path w="4862686" h="2438400">
                    <a:moveTo>
                      <a:pt x="0" y="0"/>
                    </a:moveTo>
                    <a:lnTo>
                      <a:pt x="4862686" y="0"/>
                    </a:lnTo>
                    <a:lnTo>
                      <a:pt x="4862686" y="2438400"/>
                    </a:lnTo>
                    <a:lnTo>
                      <a:pt x="0" y="24384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F0F2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232234" y="7906620"/>
            <a:ext cx="15749651" cy="820527"/>
            <a:chOff x="0" y="0"/>
            <a:chExt cx="780066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00667" cy="406400"/>
            </a:xfrm>
            <a:custGeom>
              <a:avLst/>
              <a:gdLst/>
              <a:ahLst/>
              <a:cxnLst/>
              <a:rect l="l" t="t" r="r" b="b"/>
              <a:pathLst>
                <a:path w="7800667" h="406400">
                  <a:moveTo>
                    <a:pt x="7597467" y="0"/>
                  </a:moveTo>
                  <a:cubicBezTo>
                    <a:pt x="7709691" y="0"/>
                    <a:pt x="7800667" y="90976"/>
                    <a:pt x="7800667" y="203200"/>
                  </a:cubicBezTo>
                  <a:cubicBezTo>
                    <a:pt x="7800667" y="315424"/>
                    <a:pt x="7709691" y="406400"/>
                    <a:pt x="75974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7597467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72076" y="4498130"/>
            <a:ext cx="16230600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6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n-cs"/>
              </a:rPr>
              <a:t>結果報告介紹</a:t>
            </a:r>
            <a:endParaRPr kumimoji="0" lang="en-US" sz="15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辰宇落雁體 Thin Monospaced" panose="02000203000000000000" pitchFamily="2" charset="-120"/>
              <a:ea typeface="辰宇落雁體 Thin Monospaced" panose="02000203000000000000" pitchFamily="2" charset="-120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85272" y="1603451"/>
            <a:ext cx="34342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AutoShape 12"/>
          <p:cNvSpPr/>
          <p:nvPr/>
        </p:nvSpPr>
        <p:spPr>
          <a:xfrm rot="-10800000">
            <a:off x="168470" y="1603451"/>
            <a:ext cx="34342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200150" y="1443766"/>
            <a:ext cx="309499" cy="319371"/>
          </a:xfrm>
          <a:custGeom>
            <a:avLst/>
            <a:gdLst/>
            <a:ahLst/>
            <a:cxnLst/>
            <a:rect l="l" t="t" r="r" b="b"/>
            <a:pathLst>
              <a:path w="309499" h="319371">
                <a:moveTo>
                  <a:pt x="0" y="0"/>
                </a:moveTo>
                <a:lnTo>
                  <a:pt x="309499" y="0"/>
                </a:lnTo>
                <a:lnTo>
                  <a:pt x="309499" y="319371"/>
                </a:lnTo>
                <a:lnTo>
                  <a:pt x="0" y="319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600768" y="1348239"/>
            <a:ext cx="15658532" cy="510426"/>
            <a:chOff x="0" y="0"/>
            <a:chExt cx="12467294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467294" cy="406400"/>
            </a:xfrm>
            <a:custGeom>
              <a:avLst/>
              <a:gdLst/>
              <a:ahLst/>
              <a:cxnLst/>
              <a:rect l="l" t="t" r="r" b="b"/>
              <a:pathLst>
                <a:path w="12467294" h="406400">
                  <a:moveTo>
                    <a:pt x="12264094" y="0"/>
                  </a:moveTo>
                  <a:cubicBezTo>
                    <a:pt x="12376318" y="0"/>
                    <a:pt x="12467294" y="90976"/>
                    <a:pt x="12467294" y="203200"/>
                  </a:cubicBezTo>
                  <a:cubicBezTo>
                    <a:pt x="12467294" y="315424"/>
                    <a:pt x="12376318" y="406400"/>
                    <a:pt x="1226409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2264094" y="0"/>
                  </a:lnTo>
                </a:path>
              </a:pathLst>
            </a:custGeom>
            <a:solidFill>
              <a:srgbClr val="C4C5C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752902" y="1443766"/>
            <a:ext cx="333943" cy="319371"/>
          </a:xfrm>
          <a:custGeom>
            <a:avLst/>
            <a:gdLst/>
            <a:ahLst/>
            <a:cxnLst/>
            <a:rect l="l" t="t" r="r" b="b"/>
            <a:pathLst>
              <a:path w="333943" h="319371">
                <a:moveTo>
                  <a:pt x="0" y="0"/>
                </a:moveTo>
                <a:lnTo>
                  <a:pt x="333942" y="0"/>
                </a:lnTo>
                <a:lnTo>
                  <a:pt x="333942" y="319371"/>
                </a:lnTo>
                <a:lnTo>
                  <a:pt x="0" y="3193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340184" y="265439"/>
            <a:ext cx="604587" cy="60458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7AC9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4259017" y="453433"/>
            <a:ext cx="304376" cy="294415"/>
          </a:xfrm>
          <a:custGeom>
            <a:avLst/>
            <a:gdLst/>
            <a:ahLst/>
            <a:cxnLst/>
            <a:rect l="l" t="t" r="r" b="b"/>
            <a:pathLst>
              <a:path w="304376" h="294415">
                <a:moveTo>
                  <a:pt x="0" y="0"/>
                </a:moveTo>
                <a:lnTo>
                  <a:pt x="304376" y="0"/>
                </a:lnTo>
                <a:lnTo>
                  <a:pt x="304376" y="294415"/>
                </a:lnTo>
                <a:lnTo>
                  <a:pt x="0" y="294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4845319" y="453433"/>
            <a:ext cx="294415" cy="294415"/>
          </a:xfrm>
          <a:custGeom>
            <a:avLst/>
            <a:gdLst/>
            <a:ahLst/>
            <a:cxnLst/>
            <a:rect l="l" t="t" r="r" b="b"/>
            <a:pathLst>
              <a:path w="294415" h="294415">
                <a:moveTo>
                  <a:pt x="0" y="0"/>
                </a:moveTo>
                <a:lnTo>
                  <a:pt x="294415" y="0"/>
                </a:lnTo>
                <a:lnTo>
                  <a:pt x="294415" y="294415"/>
                </a:lnTo>
                <a:lnTo>
                  <a:pt x="0" y="294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258294" y="1368501"/>
            <a:ext cx="870774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48494E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http://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48494E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www.ceec.edu.tw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48494E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/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09938" y="8009002"/>
            <a:ext cx="1206812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辰宇落雁體 Thin" panose="02000203000000000000" pitchFamily="2" charset="-120"/>
                <a:ea typeface="辰宇落雁體 Thin" panose="02000203000000000000" pitchFamily="2" charset="-120"/>
                <a:cs typeface="+mn-cs"/>
              </a:rPr>
              <a:t>#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辰宇落雁體 Thin" panose="02000203000000000000" pitchFamily="2" charset="-120"/>
                <a:ea typeface="辰宇落雁體 Thin" panose="02000203000000000000" pitchFamily="2" charset="-120"/>
                <a:cs typeface="+mn-cs"/>
              </a:rPr>
              <a:t>高一  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辰宇落雁體 Thin" panose="02000203000000000000" pitchFamily="2" charset="-120"/>
                <a:ea typeface="辰宇落雁體 Thin" panose="02000203000000000000" pitchFamily="2" charset="-120"/>
                <a:cs typeface="+mn-cs"/>
              </a:rPr>
              <a:t>#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辰宇落雁體 Thin" panose="02000203000000000000" pitchFamily="2" charset="-120"/>
                <a:ea typeface="辰宇落雁體 Thin" panose="02000203000000000000" pitchFamily="2" charset="-120"/>
                <a:cs typeface="+mn-cs"/>
              </a:rPr>
              <a:t>輔導室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辰宇落雁體 Thin" panose="02000203000000000000" pitchFamily="2" charset="-120"/>
              <a:ea typeface="辰宇落雁體 Thin" panose="02000203000000000000" pitchFamily="2" charset="-120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823126" y="629445"/>
            <a:ext cx="2749368" cy="41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n-cs"/>
              </a:rPr>
              <a:t>施測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辰宇落雁體 Thin Monospaced" panose="02000203000000000000" pitchFamily="2" charset="-120"/>
              <a:ea typeface="辰宇落雁體 Thin Monospaced" panose="02000203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2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21970"/>
          <a:stretch/>
        </p:blipFill>
        <p:spPr>
          <a:xfrm>
            <a:off x="1143000" y="2324100"/>
            <a:ext cx="16787813" cy="78486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23603DF-32F7-4D64-C00C-07D78CD57433}"/>
              </a:ext>
            </a:extLst>
          </p:cNvPr>
          <p:cNvSpPr txBox="1"/>
          <p:nvPr/>
        </p:nvSpPr>
        <p:spPr>
          <a:xfrm>
            <a:off x="914399" y="419100"/>
            <a:ext cx="162306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結果報告分成</a:t>
            </a:r>
            <a:r>
              <a:rPr lang="en-US" altLang="zh-TW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〖</a:t>
            </a:r>
            <a:r>
              <a:rPr lang="zh-TW" altLang="en-US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興趣分數</a:t>
            </a:r>
            <a:r>
              <a:rPr lang="en-US" altLang="zh-TW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〗</a:t>
            </a:r>
            <a:r>
              <a:rPr lang="zh-TW" altLang="en-US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、</a:t>
            </a:r>
            <a:r>
              <a:rPr lang="en-US" altLang="zh-TW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〖</a:t>
            </a:r>
            <a:r>
              <a:rPr lang="zh-TW" altLang="en-US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興趣光譜</a:t>
            </a:r>
            <a:r>
              <a:rPr lang="en-US" altLang="zh-TW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〗</a:t>
            </a:r>
            <a:r>
              <a:rPr lang="zh-TW" altLang="en-US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、</a:t>
            </a:r>
            <a:r>
              <a:rPr lang="en-US" altLang="zh-TW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〖</a:t>
            </a:r>
            <a:r>
              <a:rPr lang="zh-TW" altLang="en-US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學群地圖</a:t>
            </a:r>
            <a:r>
              <a:rPr lang="en-US" altLang="zh-TW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〗</a:t>
            </a:r>
            <a:r>
              <a:rPr lang="zh-TW" altLang="en-US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、</a:t>
            </a:r>
            <a:r>
              <a:rPr lang="en-US" altLang="zh-TW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〖</a:t>
            </a:r>
            <a:r>
              <a:rPr lang="zh-TW" altLang="en-US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生涯交通圖</a:t>
            </a:r>
            <a:r>
              <a:rPr lang="en-US" altLang="zh-TW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〗</a:t>
            </a:r>
            <a:r>
              <a:rPr lang="zh-TW" altLang="en-US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四 個部分，以及</a:t>
            </a:r>
            <a:r>
              <a:rPr lang="en-US" altLang="zh-TW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〖</a:t>
            </a:r>
            <a:r>
              <a:rPr lang="zh-TW" altLang="en-US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列印結果</a:t>
            </a:r>
            <a:r>
              <a:rPr lang="en-US" altLang="zh-TW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〗</a:t>
            </a:r>
            <a:r>
              <a:rPr lang="zh-TW" altLang="en-US" sz="5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的功能。</a:t>
            </a:r>
          </a:p>
        </p:txBody>
      </p:sp>
    </p:spTree>
    <p:extLst>
      <p:ext uri="{BB962C8B-B14F-4D97-AF65-F5344CB8AC3E}">
        <p14:creationId xmlns:p14="http://schemas.microsoft.com/office/powerpoint/2010/main" val="40790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6700"/>
            <a:ext cx="1660961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4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28700"/>
            <a:ext cx="12859105" cy="783193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FCDA6C8-1F9E-3380-9086-4FFCD8236480}"/>
              </a:ext>
            </a:extLst>
          </p:cNvPr>
          <p:cNvSpPr txBox="1"/>
          <p:nvPr/>
        </p:nvSpPr>
        <p:spPr>
          <a:xfrm>
            <a:off x="12192000" y="1714500"/>
            <a:ext cx="58674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0" i="0" u="none" strike="noStrike" baseline="0" dirty="0">
                <a:solidFill>
                  <a:srgbClr val="00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折線圖：</a:t>
            </a:r>
            <a:endParaRPr lang="en-US" altLang="zh-TW" sz="4400" b="0" i="0" u="none" strike="noStrike" baseline="0" dirty="0">
              <a:solidFill>
                <a:srgbClr val="00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400" b="0" i="0" u="none" strike="noStrike" baseline="0" dirty="0">
                <a:solidFill>
                  <a:srgbClr val="00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以圖形來展現六型分數的高低波度。</a:t>
            </a:r>
            <a:endParaRPr lang="en-US" altLang="zh-TW" sz="4400" b="0" i="0" u="none" strike="noStrike" baseline="0" dirty="0">
              <a:solidFill>
                <a:srgbClr val="00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400" b="0" i="0" u="none" strike="noStrike" baseline="0" dirty="0">
                <a:solidFill>
                  <a:srgbClr val="00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區分值越高則折線圖有高峰有低谷，六型分數差異大</a:t>
            </a:r>
            <a:endParaRPr lang="en-US" altLang="zh-TW" sz="4400" b="0" i="0" u="none" strike="noStrike" baseline="0" dirty="0">
              <a:solidFill>
                <a:srgbClr val="00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400" b="0" i="0" u="none" strike="noStrike" baseline="0" dirty="0">
                <a:solidFill>
                  <a:srgbClr val="00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區分值越低則呈現平坦，六型分數相近。</a:t>
            </a:r>
          </a:p>
        </p:txBody>
      </p:sp>
    </p:spTree>
    <p:extLst>
      <p:ext uri="{BB962C8B-B14F-4D97-AF65-F5344CB8AC3E}">
        <p14:creationId xmlns:p14="http://schemas.microsoft.com/office/powerpoint/2010/main" val="228299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028700"/>
            <a:ext cx="10574691" cy="67056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89E7D72-C710-123A-A4EA-9D59DB0E9D68}"/>
              </a:ext>
            </a:extLst>
          </p:cNvPr>
          <p:cNvSpPr txBox="1"/>
          <p:nvPr/>
        </p:nvSpPr>
        <p:spPr>
          <a:xfrm>
            <a:off x="11049000" y="915550"/>
            <a:ext cx="7086600" cy="834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zh-TW" altLang="en-US" sz="1600" b="0" i="0" u="none" strike="noStrike" baseline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4000" b="0" i="0" u="none" strike="noStrike" baseline="0" dirty="0">
                <a:solidFill>
                  <a:srgbClr val="00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興趣代碼：</a:t>
            </a:r>
            <a:endParaRPr lang="en-US" altLang="zh-TW" sz="4000" b="0" i="0" u="none" strike="noStrike" baseline="0" dirty="0">
              <a:solidFill>
                <a:srgbClr val="00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r>
              <a:rPr lang="zh-TW" altLang="en-US" sz="4000" b="0" i="0" u="none" strike="noStrike" baseline="0" dirty="0">
                <a:solidFill>
                  <a:srgbClr val="00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六種類型並非完全獨立，大多數人具有某一型的特點，並兼具有其他一、二型的特徵。</a:t>
            </a:r>
            <a:endParaRPr lang="en-US" altLang="zh-TW" sz="4000" b="0" i="0" u="none" strike="noStrike" baseline="0" dirty="0">
              <a:solidFill>
                <a:srgbClr val="00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r>
              <a:rPr lang="zh-TW" altLang="en-US" sz="4000" b="0" i="0" u="none" strike="noStrike" baseline="0" dirty="0">
                <a:solidFill>
                  <a:srgbClr val="00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最高分的前三種類型組成「興趣代碼」；如果兩碼之間分數相差不到</a:t>
            </a:r>
            <a:r>
              <a:rPr lang="en-US" altLang="zh-TW" sz="4000" b="0" i="0" u="none" strike="noStrike" baseline="0" dirty="0">
                <a:solidFill>
                  <a:srgbClr val="00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5</a:t>
            </a:r>
            <a:r>
              <a:rPr lang="zh-TW" altLang="en-US" sz="4000" b="0" i="0" u="none" strike="noStrike" baseline="0" dirty="0">
                <a:solidFill>
                  <a:srgbClr val="00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分，則兩碼的位置也可以互換；故此個人至少有一組興趣代碼，最多可有六組興趣代碼。</a:t>
            </a:r>
            <a:endParaRPr lang="en-US" altLang="zh-TW" sz="4000" b="0" i="0" u="none" strike="noStrike" baseline="0" dirty="0">
              <a:solidFill>
                <a:srgbClr val="00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r>
              <a:rPr lang="zh-TW" altLang="en-US" sz="4000" b="0" i="0" u="none" strike="noStrike" baseline="0" dirty="0">
                <a:solidFill>
                  <a:srgbClr val="00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如果首碼或前兩碼分數特別</a:t>
            </a:r>
            <a:endParaRPr lang="en-US" altLang="zh-TW" sz="4000" b="0" i="0" u="none" strike="noStrike" baseline="0" dirty="0">
              <a:solidFill>
                <a:srgbClr val="00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r>
              <a:rPr lang="zh-TW" altLang="en-US" sz="4000" b="0" i="0" u="none" strike="noStrike" baseline="0" dirty="0">
                <a:solidFill>
                  <a:srgbClr val="00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高，你就傾向單碼型或雙碼型。*代表你是單碼或雙碼。</a:t>
            </a:r>
          </a:p>
        </p:txBody>
      </p:sp>
    </p:spTree>
    <p:extLst>
      <p:ext uri="{BB962C8B-B14F-4D97-AF65-F5344CB8AC3E}">
        <p14:creationId xmlns:p14="http://schemas.microsoft.com/office/powerpoint/2010/main" val="281532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4588" t="5185" r="44030" b="49630"/>
          <a:stretch/>
        </p:blipFill>
        <p:spPr>
          <a:xfrm>
            <a:off x="990599" y="495300"/>
            <a:ext cx="8534401" cy="46482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85D89DE-8FC6-585F-3B88-EA88FB40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70" r="5035" b="20000"/>
          <a:stretch/>
        </p:blipFill>
        <p:spPr>
          <a:xfrm>
            <a:off x="228600" y="5829300"/>
            <a:ext cx="15773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3147"/>
          <a:stretch/>
        </p:blipFill>
        <p:spPr>
          <a:xfrm>
            <a:off x="381000" y="2933700"/>
            <a:ext cx="10355179" cy="572108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820084"/>
            <a:ext cx="17907000" cy="1143000"/>
          </a:xfrm>
        </p:spPr>
        <p:txBody>
          <a:bodyPr>
            <a:noAutofit/>
          </a:bodyPr>
          <a:lstStyle/>
          <a:p>
            <a:pPr defTabSz="13716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6000" dirty="0">
                <a:solidFill>
                  <a:srgbClr val="001B36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n-cs"/>
              </a:rPr>
              <a:t>諧和度：</a:t>
            </a:r>
            <a:r>
              <a:rPr kumimoji="1" lang="zh-TW" altLang="en-US" sz="6000" dirty="0">
                <a:solidFill>
                  <a:srgbClr val="A50021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n-cs"/>
              </a:rPr>
              <a:t>指人與環境匹配的程度</a:t>
            </a:r>
            <a:r>
              <a:rPr kumimoji="1" lang="zh-TW" altLang="en-US" sz="6000" dirty="0">
                <a:solidFill>
                  <a:prstClr val="black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n-cs"/>
              </a:rPr>
              <a:t>～興趣＆抓週代碼</a:t>
            </a:r>
            <a:endParaRPr lang="zh-TW" altLang="en-US" sz="8000" dirty="0">
              <a:latin typeface="辰宇落雁體 Thin Monospaced" panose="02000203000000000000" pitchFamily="2" charset="-120"/>
              <a:ea typeface="辰宇落雁體 Thin Monospaced" panose="02000203000000000000" pitchFamily="2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B1DBD18-7E5A-DF3C-D19A-9240C65DE016}"/>
              </a:ext>
            </a:extLst>
          </p:cNvPr>
          <p:cNvSpPr txBox="1"/>
          <p:nvPr/>
        </p:nvSpPr>
        <p:spPr>
          <a:xfrm>
            <a:off x="10736179" y="2755232"/>
            <a:ext cx="755182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TW" altLang="en-US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諧和度：代表「抓週三碼」與「興趣代碼」比對相同程度的高低，三碼一致或相近，表示個人興趣特質呈穩定狀態；如果不一致，可能個人測驗的興趣類型還會改變。</a:t>
            </a:r>
            <a:endParaRPr kumimoji="1" lang="en-US" altLang="zh-TW" sz="4000" dirty="0">
              <a:solidFill>
                <a:srgbClr val="001B36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r>
              <a:rPr kumimoji="1" lang="en-US" altLang="zh-TW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5</a:t>
            </a:r>
            <a:r>
              <a:rPr kumimoji="1" lang="zh-TW" altLang="en-US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或</a:t>
            </a:r>
            <a:r>
              <a:rPr kumimoji="1" lang="en-US" altLang="zh-TW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6</a:t>
            </a:r>
            <a:r>
              <a:rPr kumimoji="1" lang="zh-TW" altLang="en-US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等級表示諧和度高，即個人興趣類型較為穩定</a:t>
            </a:r>
            <a:endParaRPr kumimoji="1" lang="en-US" altLang="zh-TW" sz="4000" dirty="0">
              <a:solidFill>
                <a:srgbClr val="001B36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r>
              <a:rPr kumimoji="1" lang="en-US" altLang="zh-TW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4</a:t>
            </a:r>
            <a:r>
              <a:rPr kumimoji="1" lang="zh-TW" altLang="en-US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等級表示諧和度中上</a:t>
            </a:r>
            <a:endParaRPr kumimoji="1" lang="en-US" altLang="zh-TW" sz="4000" dirty="0">
              <a:solidFill>
                <a:srgbClr val="001B36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r>
              <a:rPr kumimoji="1" lang="en-US" altLang="zh-TW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3</a:t>
            </a:r>
            <a:r>
              <a:rPr kumimoji="1" lang="zh-TW" altLang="en-US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或</a:t>
            </a:r>
            <a:r>
              <a:rPr kumimoji="1" lang="en-US" altLang="zh-TW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2</a:t>
            </a:r>
            <a:r>
              <a:rPr kumimoji="1" lang="zh-TW" altLang="en-US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等級表示諧和度普通</a:t>
            </a:r>
            <a:endParaRPr kumimoji="1" lang="en-US" altLang="zh-TW" sz="4000" dirty="0">
              <a:solidFill>
                <a:srgbClr val="001B36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r>
              <a:rPr kumimoji="1" lang="en-US" altLang="zh-TW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0</a:t>
            </a:r>
            <a:r>
              <a:rPr kumimoji="1" lang="zh-TW" altLang="en-US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或</a:t>
            </a:r>
            <a:r>
              <a:rPr kumimoji="1" lang="en-US" altLang="zh-TW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1</a:t>
            </a:r>
            <a:r>
              <a:rPr kumimoji="1" lang="zh-TW" altLang="en-US" sz="40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等級表示諧和度低。</a:t>
            </a:r>
          </a:p>
        </p:txBody>
      </p:sp>
    </p:spTree>
    <p:extLst>
      <p:ext uri="{BB962C8B-B14F-4D97-AF65-F5344CB8AC3E}">
        <p14:creationId xmlns:p14="http://schemas.microsoft.com/office/powerpoint/2010/main" val="404819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6165" t="8362" r="10515" b="5396"/>
          <a:stretch/>
        </p:blipFill>
        <p:spPr>
          <a:xfrm>
            <a:off x="304800" y="2115444"/>
            <a:ext cx="9677400" cy="6515099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78766" y="762001"/>
            <a:ext cx="15980434" cy="1143000"/>
          </a:xfrm>
        </p:spPr>
        <p:txBody>
          <a:bodyPr>
            <a:noAutofit/>
          </a:bodyPr>
          <a:lstStyle/>
          <a:p>
            <a:pPr defTabSz="13716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5400" dirty="0">
                <a:solidFill>
                  <a:srgbClr val="001B36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n-cs"/>
              </a:rPr>
              <a:t>區分值：</a:t>
            </a:r>
            <a:r>
              <a:rPr kumimoji="1" lang="zh-TW" altLang="en-US" sz="5400" dirty="0">
                <a:solidFill>
                  <a:srgbClr val="A50021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n-cs"/>
              </a:rPr>
              <a:t>指傾向某一類型的清晰程度</a:t>
            </a:r>
            <a:r>
              <a:rPr kumimoji="1" lang="zh-TW" altLang="en-US" sz="5400" dirty="0">
                <a:solidFill>
                  <a:prstClr val="black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n-cs"/>
              </a:rPr>
              <a:t>～類型分數差距</a:t>
            </a:r>
            <a:br>
              <a:rPr kumimoji="1" lang="zh-TW" altLang="en-US" sz="3600" dirty="0">
                <a:solidFill>
                  <a:prstClr val="black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E88DCE5-067F-2157-6549-4C6BB119B225}"/>
              </a:ext>
            </a:extLst>
          </p:cNvPr>
          <p:cNvSpPr txBox="1"/>
          <p:nvPr/>
        </p:nvSpPr>
        <p:spPr>
          <a:xfrm>
            <a:off x="10668000" y="2628900"/>
            <a:ext cx="706503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8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區分值：</a:t>
            </a:r>
            <a:r>
              <a:rPr kumimoji="1" lang="en-US" altLang="zh-TW" sz="48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=</a:t>
            </a:r>
            <a:r>
              <a:rPr kumimoji="1" lang="zh-TW" altLang="en-US" sz="48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幫助你瞭解興趣特質差異的程度，區分值大於或等於</a:t>
            </a:r>
            <a:r>
              <a:rPr kumimoji="1" lang="en-US" altLang="zh-TW" sz="48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3</a:t>
            </a:r>
            <a:r>
              <a:rPr kumimoji="1" lang="zh-TW" altLang="en-US" sz="48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，代表各類型分數差別大，興趣特質較為鮮明；而區分值小於</a:t>
            </a:r>
            <a:r>
              <a:rPr kumimoji="1" lang="en-US" altLang="zh-TW" sz="48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3</a:t>
            </a:r>
            <a:r>
              <a:rPr kumimoji="1" lang="zh-TW" altLang="en-US" sz="4800" dirty="0">
                <a:solidFill>
                  <a:srgbClr val="001B3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，代表各類型的分數都很接近，建議和輔導相關人員進一步討論。</a:t>
            </a:r>
          </a:p>
        </p:txBody>
      </p:sp>
    </p:spTree>
    <p:extLst>
      <p:ext uri="{BB962C8B-B14F-4D97-AF65-F5344CB8AC3E}">
        <p14:creationId xmlns:p14="http://schemas.microsoft.com/office/powerpoint/2010/main" val="127484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2659062"/>
          </a:xfrm>
        </p:spPr>
        <p:txBody>
          <a:bodyPr>
            <a:normAutofit/>
          </a:bodyPr>
          <a:lstStyle/>
          <a:p>
            <a:r>
              <a:rPr lang="zh-TW" altLang="en-US" sz="115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興趣光譜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324100"/>
            <a:ext cx="11635379" cy="68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511"/>
            <a:ext cx="18288000" cy="10189489"/>
            <a:chOff x="0" y="0"/>
            <a:chExt cx="24384000" cy="1358598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8420761" cy="9377408"/>
            </a:xfrm>
            <a:custGeom>
              <a:avLst/>
              <a:gdLst/>
              <a:ahLst/>
              <a:cxnLst/>
              <a:rect l="l" t="t" r="r" b="b"/>
              <a:pathLst>
                <a:path w="18420761" h="9377408">
                  <a:moveTo>
                    <a:pt x="18420761" y="0"/>
                  </a:moveTo>
                  <a:lnTo>
                    <a:pt x="0" y="0"/>
                  </a:lnTo>
                  <a:lnTo>
                    <a:pt x="0" y="9377408"/>
                  </a:lnTo>
                  <a:lnTo>
                    <a:pt x="18420761" y="9377408"/>
                  </a:lnTo>
                  <a:lnTo>
                    <a:pt x="1842076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1358599"/>
              <a:ext cx="24384000" cy="12227387"/>
              <a:chOff x="0" y="0"/>
              <a:chExt cx="4862686" cy="2438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62686" cy="2438400"/>
              </a:xfrm>
              <a:custGeom>
                <a:avLst/>
                <a:gdLst/>
                <a:ahLst/>
                <a:cxnLst/>
                <a:rect l="l" t="t" r="r" b="b"/>
                <a:pathLst>
                  <a:path w="4862686" h="2438400">
                    <a:moveTo>
                      <a:pt x="0" y="0"/>
                    </a:moveTo>
                    <a:lnTo>
                      <a:pt x="4862686" y="0"/>
                    </a:lnTo>
                    <a:lnTo>
                      <a:pt x="4862686" y="2438400"/>
                    </a:lnTo>
                    <a:lnTo>
                      <a:pt x="0" y="24384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F0F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</p:grpSp>
      <p:sp>
        <p:nvSpPr>
          <p:cNvPr id="11" name="AutoShape 11"/>
          <p:cNvSpPr/>
          <p:nvPr/>
        </p:nvSpPr>
        <p:spPr>
          <a:xfrm>
            <a:off x="685272" y="1603451"/>
            <a:ext cx="34342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AutoShape 12"/>
          <p:cNvSpPr/>
          <p:nvPr/>
        </p:nvSpPr>
        <p:spPr>
          <a:xfrm rot="-10800000">
            <a:off x="168470" y="1603451"/>
            <a:ext cx="34342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Freeform 13"/>
          <p:cNvSpPr/>
          <p:nvPr/>
        </p:nvSpPr>
        <p:spPr>
          <a:xfrm>
            <a:off x="1200150" y="1443766"/>
            <a:ext cx="309499" cy="319371"/>
          </a:xfrm>
          <a:custGeom>
            <a:avLst/>
            <a:gdLst/>
            <a:ahLst/>
            <a:cxnLst/>
            <a:rect l="l" t="t" r="r" b="b"/>
            <a:pathLst>
              <a:path w="309499" h="319371">
                <a:moveTo>
                  <a:pt x="0" y="0"/>
                </a:moveTo>
                <a:lnTo>
                  <a:pt x="309499" y="0"/>
                </a:lnTo>
                <a:lnTo>
                  <a:pt x="309499" y="319371"/>
                </a:lnTo>
                <a:lnTo>
                  <a:pt x="0" y="319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00768" y="1348239"/>
            <a:ext cx="15658532" cy="510426"/>
            <a:chOff x="0" y="0"/>
            <a:chExt cx="12467294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467294" cy="406400"/>
            </a:xfrm>
            <a:custGeom>
              <a:avLst/>
              <a:gdLst/>
              <a:ahLst/>
              <a:cxnLst/>
              <a:rect l="l" t="t" r="r" b="b"/>
              <a:pathLst>
                <a:path w="12467294" h="406400">
                  <a:moveTo>
                    <a:pt x="12264094" y="0"/>
                  </a:moveTo>
                  <a:cubicBezTo>
                    <a:pt x="12376318" y="0"/>
                    <a:pt x="12467294" y="90976"/>
                    <a:pt x="12467294" y="203200"/>
                  </a:cubicBezTo>
                  <a:cubicBezTo>
                    <a:pt x="12467294" y="315424"/>
                    <a:pt x="12376318" y="406400"/>
                    <a:pt x="1226409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lnTo>
                    <a:pt x="12264094" y="0"/>
                  </a:lnTo>
                </a:path>
              </a:pathLst>
            </a:custGeom>
            <a:solidFill>
              <a:srgbClr val="C4C5C6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52902" y="1443766"/>
            <a:ext cx="333943" cy="319371"/>
          </a:xfrm>
          <a:custGeom>
            <a:avLst/>
            <a:gdLst/>
            <a:ahLst/>
            <a:cxnLst/>
            <a:rect l="l" t="t" r="r" b="b"/>
            <a:pathLst>
              <a:path w="333943" h="319371">
                <a:moveTo>
                  <a:pt x="0" y="0"/>
                </a:moveTo>
                <a:lnTo>
                  <a:pt x="333942" y="0"/>
                </a:lnTo>
                <a:lnTo>
                  <a:pt x="333942" y="319371"/>
                </a:lnTo>
                <a:lnTo>
                  <a:pt x="0" y="3193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8" name="Group 18"/>
          <p:cNvGrpSpPr/>
          <p:nvPr/>
        </p:nvGrpSpPr>
        <p:grpSpPr>
          <a:xfrm>
            <a:off x="340184" y="265439"/>
            <a:ext cx="604587" cy="60458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7AC96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4259017" y="453433"/>
            <a:ext cx="304376" cy="294415"/>
          </a:xfrm>
          <a:custGeom>
            <a:avLst/>
            <a:gdLst/>
            <a:ahLst/>
            <a:cxnLst/>
            <a:rect l="l" t="t" r="r" b="b"/>
            <a:pathLst>
              <a:path w="304376" h="294415">
                <a:moveTo>
                  <a:pt x="0" y="0"/>
                </a:moveTo>
                <a:lnTo>
                  <a:pt x="304376" y="0"/>
                </a:lnTo>
                <a:lnTo>
                  <a:pt x="304376" y="294415"/>
                </a:lnTo>
                <a:lnTo>
                  <a:pt x="0" y="294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2" name="Freeform 22"/>
          <p:cNvSpPr/>
          <p:nvPr/>
        </p:nvSpPr>
        <p:spPr>
          <a:xfrm>
            <a:off x="4845319" y="453433"/>
            <a:ext cx="294415" cy="294415"/>
          </a:xfrm>
          <a:custGeom>
            <a:avLst/>
            <a:gdLst/>
            <a:ahLst/>
            <a:cxnLst/>
            <a:rect l="l" t="t" r="r" b="b"/>
            <a:pathLst>
              <a:path w="294415" h="294415">
                <a:moveTo>
                  <a:pt x="0" y="0"/>
                </a:moveTo>
                <a:lnTo>
                  <a:pt x="294415" y="0"/>
                </a:lnTo>
                <a:lnTo>
                  <a:pt x="294415" y="294415"/>
                </a:lnTo>
                <a:lnTo>
                  <a:pt x="0" y="294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2258294" y="1368501"/>
            <a:ext cx="870774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48494E"/>
                </a:solidFill>
                <a:latin typeface="Open Sauce"/>
              </a:rPr>
              <a:t>http://</a:t>
            </a:r>
            <a:r>
              <a:rPr lang="en-US" sz="2499" dirty="0" err="1">
                <a:solidFill>
                  <a:srgbClr val="48494E"/>
                </a:solidFill>
                <a:latin typeface="Open Sauce"/>
              </a:rPr>
              <a:t>www.ceec.edu.tw</a:t>
            </a:r>
            <a:r>
              <a:rPr lang="en-US" sz="2499" dirty="0">
                <a:solidFill>
                  <a:srgbClr val="48494E"/>
                </a:solidFill>
                <a:latin typeface="Open Sauce"/>
              </a:rPr>
              <a:t>/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09649" y="405808"/>
            <a:ext cx="274936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Open Sauce"/>
              </a:rPr>
              <a:t>Title Page</a:t>
            </a:r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07E7CBF6-ECA9-3879-1CD5-CFD2D5130871}"/>
              </a:ext>
            </a:extLst>
          </p:cNvPr>
          <p:cNvSpPr txBox="1">
            <a:spLocks/>
          </p:cNvSpPr>
          <p:nvPr/>
        </p:nvSpPr>
        <p:spPr>
          <a:xfrm>
            <a:off x="56291" y="3008992"/>
            <a:ext cx="1026382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0" lvl="0" indent="0" algn="ctr" defTabSz="914400" fontAlgn="auto">
              <a:lnSpc>
                <a:spcPts val="156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800" b="1" dirty="0">
                <a:solidFill>
                  <a:srgbClr val="000000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n-cs"/>
              </a:rPr>
              <a:t>興趣量表測驗介紹</a:t>
            </a:r>
          </a:p>
        </p:txBody>
      </p:sp>
      <p:pic>
        <p:nvPicPr>
          <p:cNvPr id="27" name="內容版面配置區 3">
            <a:extLst>
              <a:ext uri="{FF2B5EF4-FFF2-40B4-BE49-F238E27FC236}">
                <a16:creationId xmlns:a16="http://schemas.microsoft.com/office/drawing/2014/main" id="{5949ADC5-5C8D-28B4-BFCA-6DB81DD8AF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700" y="5490345"/>
            <a:ext cx="15268245" cy="4121575"/>
          </a:xfrm>
          <a:prstGeom prst="rect">
            <a:avLst/>
          </a:prstGeom>
        </p:spPr>
      </p:pic>
      <p:pic>
        <p:nvPicPr>
          <p:cNvPr id="28" name="Picture 2" descr="怪獸電力公司慵懶可愛篇♪ | 歐貝賣線上代購代儲網| 每日精選人氣貼圖通通降5元特惠中">
            <a:extLst>
              <a:ext uri="{FF2B5EF4-FFF2-40B4-BE49-F238E27FC236}">
                <a16:creationId xmlns:a16="http://schemas.microsoft.com/office/drawing/2014/main" id="{3AA64248-A776-39A2-16AA-EC12D8E5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752" y="1870628"/>
            <a:ext cx="3579506" cy="33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86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115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學群地圖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0813" y="1823692"/>
            <a:ext cx="12240882" cy="819468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65E5A6C-765A-46C6-05DD-67AC54D33C9A}"/>
              </a:ext>
            </a:extLst>
          </p:cNvPr>
          <p:cNvSpPr txBox="1"/>
          <p:nvPr/>
        </p:nvSpPr>
        <p:spPr>
          <a:xfrm>
            <a:off x="228600" y="2933700"/>
            <a:ext cx="6400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若想繼續認識我有興趣的學群，則在學群地圖上找到這些學群的位置，即點選學群與學類介紹。</a:t>
            </a:r>
            <a:endParaRPr lang="en-US" altLang="zh-TW" sz="28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學群地圖上有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群，也標記六個類型的位置。地圖左方多是文組相關學群，右方則是理組相關學群。上方是與數據有關的財務金融、資訊學群；下方是以創意為主的設計、大眾傳播學群；右方關注儀表器具的工程與數理化學群；左方是重視人群的社會與心理、法政與企管學群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9390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10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學群地圖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095500"/>
            <a:ext cx="14091644" cy="760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9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生涯交通圖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800"/>
          <a:stretch/>
        </p:blipFill>
        <p:spPr>
          <a:xfrm>
            <a:off x="6019800" y="1943100"/>
            <a:ext cx="10439400" cy="782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200" y="1943100"/>
            <a:ext cx="11218653" cy="7787291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F9E5D8CD-C01E-AD82-56FC-7ED1AA425310}"/>
              </a:ext>
            </a:extLst>
          </p:cNvPr>
          <p:cNvSpPr txBox="1">
            <a:spLocks/>
          </p:cNvSpPr>
          <p:nvPr/>
        </p:nvSpPr>
        <p:spPr>
          <a:xfrm>
            <a:off x="1219200" y="8261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94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生涯交通圖</a:t>
            </a:r>
          </a:p>
        </p:txBody>
      </p:sp>
    </p:spTree>
    <p:extLst>
      <p:ext uri="{BB962C8B-B14F-4D97-AF65-F5344CB8AC3E}">
        <p14:creationId xmlns:p14="http://schemas.microsoft.com/office/powerpoint/2010/main" val="1553463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668462"/>
          </a:xfrm>
        </p:spPr>
        <p:txBody>
          <a:bodyPr>
            <a:normAutofit/>
          </a:bodyPr>
          <a:lstStyle/>
          <a:p>
            <a:r>
              <a:rPr lang="zh-TW" altLang="en-US" sz="88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結果報告書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0" y="1943100"/>
            <a:ext cx="9368286" cy="78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9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9832" y="647700"/>
            <a:ext cx="15392400" cy="1143000"/>
          </a:xfrm>
        </p:spPr>
        <p:txBody>
          <a:bodyPr>
            <a:normAutofit fontScale="90000"/>
          </a:bodyPr>
          <a:lstStyle/>
          <a:p>
            <a:r>
              <a:rPr lang="zh-TW" altLang="en-US" sz="7200" dirty="0">
                <a:solidFill>
                  <a:schemeClr val="tx1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擴大生涯選擇的可能性</a:t>
            </a:r>
            <a:endParaRPr lang="zh-TW" altLang="en-US" sz="7200" dirty="0">
              <a:latin typeface="辰宇落雁體 Thin Monospaced" panose="02000203000000000000" pitchFamily="2" charset="-120"/>
              <a:ea typeface="辰宇落雁體 Thin Monospaced" panose="020002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6932" y="2324100"/>
            <a:ext cx="16078200" cy="6477000"/>
          </a:xfrm>
        </p:spPr>
        <p:txBody>
          <a:bodyPr>
            <a:normAutofit lnSpcReduction="10000"/>
          </a:bodyPr>
          <a:lstStyle/>
          <a:p>
            <a:r>
              <a:rPr lang="zh-TW" altLang="en-US" sz="60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自己原先認知的某興趣類型分數高，則興趣量表不應只被當成印證的工具，尚應看看其他亦為高分的興趣類型，是否被自己忽略了。</a:t>
            </a:r>
          </a:p>
          <a:p>
            <a:r>
              <a:rPr lang="zh-TW" altLang="en-US" sz="60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若全部類型偏低，可能對題目的意涵不瞭解。</a:t>
            </a:r>
          </a:p>
          <a:p>
            <a:r>
              <a:rPr lang="zh-TW" altLang="en-US" sz="60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興趣量表只是選組或未來選系的參考指標之一，與能力無關，面對生涯抉擇仍應參考個人能力與環境資訊，多面向思考後再做抉擇。</a:t>
            </a:r>
          </a:p>
        </p:txBody>
      </p:sp>
    </p:spTree>
    <p:extLst>
      <p:ext uri="{BB962C8B-B14F-4D97-AF65-F5344CB8AC3E}">
        <p14:creationId xmlns:p14="http://schemas.microsoft.com/office/powerpoint/2010/main" val="331909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511"/>
            <a:ext cx="18288000" cy="10189489"/>
            <a:chOff x="0" y="0"/>
            <a:chExt cx="24384000" cy="1358598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87952" y="421064"/>
              <a:ext cx="216440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Title Page</a:t>
              </a: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2528147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8136550" y="468689"/>
              <a:ext cx="400812" cy="387694"/>
            </a:xfrm>
            <a:custGeom>
              <a:avLst/>
              <a:gdLst/>
              <a:ahLst/>
              <a:cxnLst/>
              <a:rect l="l" t="t" r="r" b="b"/>
              <a:pathLst>
                <a:path w="400812" h="387694">
                  <a:moveTo>
                    <a:pt x="0" y="0"/>
                  </a:moveTo>
                  <a:lnTo>
                    <a:pt x="400812" y="0"/>
                  </a:lnTo>
                  <a:lnTo>
                    <a:pt x="400812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902535" y="468689"/>
              <a:ext cx="387694" cy="387694"/>
            </a:xfrm>
            <a:custGeom>
              <a:avLst/>
              <a:gdLst/>
              <a:ahLst/>
              <a:cxnLst/>
              <a:rect l="l" t="t" r="r" b="b"/>
              <a:pathLst>
                <a:path w="387694" h="387694">
                  <a:moveTo>
                    <a:pt x="0" y="0"/>
                  </a:moveTo>
                  <a:lnTo>
                    <a:pt x="387695" y="0"/>
                  </a:lnTo>
                  <a:lnTo>
                    <a:pt x="387695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516099" y="421064"/>
              <a:ext cx="3620451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uce"/>
                </a:rPr>
                <a:t>Reporters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1358599"/>
              <a:ext cx="24384000" cy="12227387"/>
              <a:chOff x="0" y="0"/>
              <a:chExt cx="4862686" cy="2438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862686" cy="2438400"/>
              </a:xfrm>
              <a:custGeom>
                <a:avLst/>
                <a:gdLst/>
                <a:ahLst/>
                <a:cxnLst/>
                <a:rect l="l" t="t" r="r" b="b"/>
                <a:pathLst>
                  <a:path w="4862686" h="2438400">
                    <a:moveTo>
                      <a:pt x="0" y="0"/>
                    </a:moveTo>
                    <a:lnTo>
                      <a:pt x="4862686" y="0"/>
                    </a:lnTo>
                    <a:lnTo>
                      <a:pt x="4862686" y="2438400"/>
                    </a:lnTo>
                    <a:lnTo>
                      <a:pt x="0" y="24384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F0F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12" name="AutoShape 12"/>
            <p:cNvSpPr/>
            <p:nvPr/>
          </p:nvSpPr>
          <p:spPr>
            <a:xfrm>
              <a:off x="91369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AutoShape 13"/>
            <p:cNvSpPr/>
            <p:nvPr/>
          </p:nvSpPr>
          <p:spPr>
            <a:xfrm rot="-10800000">
              <a:off x="22462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600200" y="1795007"/>
              <a:ext cx="412665" cy="425827"/>
            </a:xfrm>
            <a:custGeom>
              <a:avLst/>
              <a:gdLst/>
              <a:ahLst/>
              <a:cxnLst/>
              <a:rect l="l" t="t" r="r" b="b"/>
              <a:pathLst>
                <a:path w="412665" h="425827">
                  <a:moveTo>
                    <a:pt x="0" y="0"/>
                  </a:moveTo>
                  <a:lnTo>
                    <a:pt x="412665" y="0"/>
                  </a:lnTo>
                  <a:lnTo>
                    <a:pt x="412665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2134357" y="1667637"/>
              <a:ext cx="20878043" cy="680568"/>
              <a:chOff x="0" y="0"/>
              <a:chExt cx="12467294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46729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2467294" h="406400">
                    <a:moveTo>
                      <a:pt x="12264094" y="0"/>
                    </a:moveTo>
                    <a:cubicBezTo>
                      <a:pt x="12376318" y="0"/>
                      <a:pt x="12467294" y="90976"/>
                      <a:pt x="12467294" y="203200"/>
                    </a:cubicBezTo>
                    <a:cubicBezTo>
                      <a:pt x="12467294" y="315424"/>
                      <a:pt x="12376318" y="406400"/>
                      <a:pt x="1226409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lnTo>
                      <a:pt x="12264094" y="0"/>
                    </a:lnTo>
                  </a:path>
                </a:pathLst>
              </a:custGeom>
              <a:solidFill>
                <a:srgbClr val="C4C5C6"/>
              </a:solidFill>
              <a:ln>
                <a:noFill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8128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337202" y="1795007"/>
              <a:ext cx="445257" cy="425827"/>
            </a:xfrm>
            <a:custGeom>
              <a:avLst/>
              <a:gdLst/>
              <a:ahLst/>
              <a:cxnLst/>
              <a:rect l="l" t="t" r="r" b="b"/>
              <a:pathLst>
                <a:path w="445257" h="425827">
                  <a:moveTo>
                    <a:pt x="0" y="0"/>
                  </a:moveTo>
                  <a:lnTo>
                    <a:pt x="445257" y="0"/>
                  </a:lnTo>
                  <a:lnTo>
                    <a:pt x="445257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447964" y="221133"/>
              <a:ext cx="796139" cy="796139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ECB248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3011059" y="1710529"/>
              <a:ext cx="11610319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http://</a:t>
              </a:r>
              <a:r>
                <a:rPr lang="en-US" sz="2499" dirty="0" err="1">
                  <a:solidFill>
                    <a:srgbClr val="48494E"/>
                  </a:solidFill>
                  <a:latin typeface="Open Sauce"/>
                </a:rPr>
                <a:t>www.ceec.edu.tw</a:t>
              </a: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/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07970" y="2608787"/>
            <a:ext cx="8415320" cy="1380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19"/>
              </a:lnSpc>
            </a:pPr>
            <a:r>
              <a:rPr lang="en-US" sz="13800" dirty="0">
                <a:solidFill>
                  <a:srgbClr val="000000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step 1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C16D5D64-A712-A477-F152-1C7450ED89DB}"/>
              </a:ext>
            </a:extLst>
          </p:cNvPr>
          <p:cNvSpPr txBox="1"/>
          <p:nvPr/>
        </p:nvSpPr>
        <p:spPr>
          <a:xfrm>
            <a:off x="4429708" y="2103388"/>
            <a:ext cx="91680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登入大考中心網站</a:t>
            </a:r>
            <a:endParaRPr lang="en-US" altLang="zh-TW" sz="8000" dirty="0">
              <a:latin typeface="辰宇落雁體 Thin Monospaced" panose="02000203000000000000" pitchFamily="2" charset="-120"/>
              <a:ea typeface="辰宇落雁體 Thin Monospaced" panose="02000203000000000000" pitchFamily="2" charset="-120"/>
            </a:endParaRPr>
          </a:p>
          <a:p>
            <a:r>
              <a:rPr lang="en-US" altLang="zh-TW" sz="80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http://</a:t>
            </a:r>
            <a:r>
              <a:rPr lang="en-US" altLang="zh-TW" sz="8000" dirty="0" err="1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www.ceec.edu.tw</a:t>
            </a:r>
            <a:r>
              <a:rPr lang="en-US" altLang="zh-TW" sz="80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/</a:t>
            </a:r>
            <a:endParaRPr lang="zh-TW" altLang="en-US" sz="8000" dirty="0">
              <a:latin typeface="辰宇落雁體 Thin Monospaced" panose="02000203000000000000" pitchFamily="2" charset="-120"/>
              <a:ea typeface="辰宇落雁體 Thin Monospaced" panose="02000203000000000000" pitchFamily="2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4342F9AD-2F27-6D98-FEE0-A73863916925}"/>
              </a:ext>
            </a:extLst>
          </p:cNvPr>
          <p:cNvSpPr txBox="1"/>
          <p:nvPr/>
        </p:nvSpPr>
        <p:spPr>
          <a:xfrm>
            <a:off x="79355" y="5455912"/>
            <a:ext cx="9168062" cy="1473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n-cs"/>
              </a:rPr>
              <a:t>step 2</a:t>
            </a: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0F86CBA9-E642-6DEC-2BC6-5F1D190D819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286"/>
          <a:stretch/>
        </p:blipFill>
        <p:spPr>
          <a:xfrm>
            <a:off x="10966033" y="5053060"/>
            <a:ext cx="6814699" cy="4043905"/>
          </a:xfrm>
          <a:prstGeom prst="rect">
            <a:avLst/>
          </a:prstGeom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C613AA46-5BDC-2513-1BAC-5D45B042E71F}"/>
              </a:ext>
            </a:extLst>
          </p:cNvPr>
          <p:cNvSpPr txBox="1"/>
          <p:nvPr/>
        </p:nvSpPr>
        <p:spPr>
          <a:xfrm>
            <a:off x="4065697" y="5366853"/>
            <a:ext cx="70179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頁面右上方點選</a:t>
            </a:r>
            <a:r>
              <a:rPr lang="en-US" altLang="zh-TW" sz="72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[</a:t>
            </a:r>
            <a:r>
              <a:rPr lang="zh-TW" altLang="en-US" sz="72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學生註冊</a:t>
            </a:r>
            <a:r>
              <a:rPr lang="en-US" altLang="zh-TW" sz="72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]</a:t>
            </a:r>
            <a:r>
              <a:rPr lang="zh-TW" altLang="en-US" sz="7200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直接進入註冊畫面。</a:t>
            </a:r>
          </a:p>
        </p:txBody>
      </p:sp>
      <p:sp>
        <p:nvSpPr>
          <p:cNvPr id="47" name="Freeform 25">
            <a:extLst>
              <a:ext uri="{FF2B5EF4-FFF2-40B4-BE49-F238E27FC236}">
                <a16:creationId xmlns:a16="http://schemas.microsoft.com/office/drawing/2014/main" id="{05AF4D31-01AA-D924-E618-E39B490D3940}"/>
              </a:ext>
            </a:extLst>
          </p:cNvPr>
          <p:cNvSpPr/>
          <p:nvPr/>
        </p:nvSpPr>
        <p:spPr>
          <a:xfrm>
            <a:off x="14249454" y="2275850"/>
            <a:ext cx="2868875" cy="1871836"/>
          </a:xfrm>
          <a:custGeom>
            <a:avLst/>
            <a:gdLst/>
            <a:ahLst/>
            <a:cxnLst/>
            <a:rect l="l" t="t" r="r" b="b"/>
            <a:pathLst>
              <a:path w="2868875" h="1871836">
                <a:moveTo>
                  <a:pt x="0" y="0"/>
                </a:moveTo>
                <a:lnTo>
                  <a:pt x="2868875" y="0"/>
                </a:lnTo>
                <a:lnTo>
                  <a:pt x="2868875" y="1871836"/>
                </a:lnTo>
                <a:lnTo>
                  <a:pt x="0" y="18718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511"/>
            <a:ext cx="18288000" cy="10189489"/>
            <a:chOff x="0" y="0"/>
            <a:chExt cx="24384000" cy="1358598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87952" y="421064"/>
              <a:ext cx="216440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Title Page</a:t>
              </a: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2528147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1358599"/>
              <a:ext cx="24384000" cy="12227387"/>
              <a:chOff x="0" y="0"/>
              <a:chExt cx="4862686" cy="2438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862686" cy="2438400"/>
              </a:xfrm>
              <a:custGeom>
                <a:avLst/>
                <a:gdLst/>
                <a:ahLst/>
                <a:cxnLst/>
                <a:rect l="l" t="t" r="r" b="b"/>
                <a:pathLst>
                  <a:path w="4862686" h="2438400">
                    <a:moveTo>
                      <a:pt x="0" y="0"/>
                    </a:moveTo>
                    <a:lnTo>
                      <a:pt x="4862686" y="0"/>
                    </a:lnTo>
                    <a:lnTo>
                      <a:pt x="4862686" y="2438400"/>
                    </a:lnTo>
                    <a:lnTo>
                      <a:pt x="0" y="24384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F0F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516099" y="421064"/>
              <a:ext cx="2348110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Reporters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91369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22462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600200" y="1795007"/>
              <a:ext cx="412665" cy="425827"/>
            </a:xfrm>
            <a:custGeom>
              <a:avLst/>
              <a:gdLst/>
              <a:ahLst/>
              <a:cxnLst/>
              <a:rect l="l" t="t" r="r" b="b"/>
              <a:pathLst>
                <a:path w="412665" h="425827">
                  <a:moveTo>
                    <a:pt x="0" y="0"/>
                  </a:moveTo>
                  <a:lnTo>
                    <a:pt x="412665" y="0"/>
                  </a:lnTo>
                  <a:lnTo>
                    <a:pt x="412665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5244558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852961" y="468689"/>
              <a:ext cx="400812" cy="387694"/>
            </a:xfrm>
            <a:custGeom>
              <a:avLst/>
              <a:gdLst/>
              <a:ahLst/>
              <a:cxnLst/>
              <a:rect l="l" t="t" r="r" b="b"/>
              <a:pathLst>
                <a:path w="400812" h="387694">
                  <a:moveTo>
                    <a:pt x="0" y="0"/>
                  </a:moveTo>
                  <a:lnTo>
                    <a:pt x="400811" y="0"/>
                  </a:lnTo>
                  <a:lnTo>
                    <a:pt x="400811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1618946" y="468689"/>
              <a:ext cx="387694" cy="387694"/>
            </a:xfrm>
            <a:custGeom>
              <a:avLst/>
              <a:gdLst/>
              <a:ahLst/>
              <a:cxnLst/>
              <a:rect l="l" t="t" r="r" b="b"/>
              <a:pathLst>
                <a:path w="387694" h="387694">
                  <a:moveTo>
                    <a:pt x="0" y="0"/>
                  </a:moveTo>
                  <a:lnTo>
                    <a:pt x="387694" y="0"/>
                  </a:lnTo>
                  <a:lnTo>
                    <a:pt x="387694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134357" y="1667637"/>
              <a:ext cx="20878043" cy="680568"/>
              <a:chOff x="0" y="0"/>
              <a:chExt cx="12467294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46729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2467294" h="406400">
                    <a:moveTo>
                      <a:pt x="12264094" y="0"/>
                    </a:moveTo>
                    <a:cubicBezTo>
                      <a:pt x="12376318" y="0"/>
                      <a:pt x="12467294" y="90976"/>
                      <a:pt x="12467294" y="203200"/>
                    </a:cubicBezTo>
                    <a:cubicBezTo>
                      <a:pt x="12467294" y="315424"/>
                      <a:pt x="12376318" y="406400"/>
                      <a:pt x="1226409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lnTo>
                      <a:pt x="12264094" y="0"/>
                    </a:lnTo>
                  </a:path>
                </a:pathLst>
              </a:custGeom>
              <a:solidFill>
                <a:srgbClr val="C4C5C6"/>
              </a:solidFill>
              <a:ln>
                <a:noFill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2337202" y="1795007"/>
              <a:ext cx="445257" cy="425827"/>
            </a:xfrm>
            <a:custGeom>
              <a:avLst/>
              <a:gdLst/>
              <a:ahLst/>
              <a:cxnLst/>
              <a:rect l="l" t="t" r="r" b="b"/>
              <a:pathLst>
                <a:path w="445257" h="425827">
                  <a:moveTo>
                    <a:pt x="0" y="0"/>
                  </a:moveTo>
                  <a:lnTo>
                    <a:pt x="445257" y="0"/>
                  </a:lnTo>
                  <a:lnTo>
                    <a:pt x="445257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447964" y="221133"/>
              <a:ext cx="796139" cy="79613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D6356A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7232510" y="421064"/>
              <a:ext cx="3620451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uce"/>
                </a:rPr>
                <a:t>Introduction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011059" y="1710529"/>
              <a:ext cx="11610319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http://</a:t>
              </a:r>
              <a:r>
                <a:rPr lang="en-US" sz="2499" dirty="0" err="1">
                  <a:solidFill>
                    <a:srgbClr val="48494E"/>
                  </a:solidFill>
                  <a:latin typeface="Open Sauce"/>
                </a:rPr>
                <a:t>www.ceec.edu.tw</a:t>
              </a: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/</a:t>
              </a:r>
            </a:p>
          </p:txBody>
        </p:sp>
      </p:grpSp>
      <p:sp>
        <p:nvSpPr>
          <p:cNvPr id="33" name="TextBox 31">
            <a:extLst>
              <a:ext uri="{FF2B5EF4-FFF2-40B4-BE49-F238E27FC236}">
                <a16:creationId xmlns:a16="http://schemas.microsoft.com/office/drawing/2014/main" id="{53555186-5636-7EF9-E14E-BEE09B8EE1DC}"/>
              </a:ext>
            </a:extLst>
          </p:cNvPr>
          <p:cNvSpPr txBox="1"/>
          <p:nvPr/>
        </p:nvSpPr>
        <p:spPr>
          <a:xfrm>
            <a:off x="407970" y="2608787"/>
            <a:ext cx="8415320" cy="1380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19"/>
              </a:lnSpc>
            </a:pPr>
            <a:r>
              <a:rPr lang="en-US" sz="13800" dirty="0">
                <a:solidFill>
                  <a:srgbClr val="000000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step 3</a:t>
            </a: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B8D00EA2-7943-B62E-2A59-AAABCA14DB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157" y="3989550"/>
            <a:ext cx="7256983" cy="5664929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B1DC6A72-1B90-94DA-874C-FD98C03153B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88565" y="3570514"/>
            <a:ext cx="10095851" cy="6529382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10A2E626-77DC-AECA-2905-C0F588ED3958}"/>
              </a:ext>
            </a:extLst>
          </p:cNvPr>
          <p:cNvSpPr txBox="1"/>
          <p:nvPr/>
        </p:nvSpPr>
        <p:spPr>
          <a:xfrm>
            <a:off x="5884459" y="1489231"/>
            <a:ext cx="117799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highlight>
                  <a:srgbClr val="FFFF00"/>
                </a:highlight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密碼統一設定為</a:t>
            </a:r>
            <a:r>
              <a:rPr lang="en-US" altLang="zh-TW" sz="6600" b="1" dirty="0" err="1">
                <a:highlight>
                  <a:srgbClr val="FFFF00"/>
                </a:highlight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NKhs</a:t>
            </a:r>
            <a:r>
              <a:rPr lang="en-US" altLang="zh-TW" sz="6600" b="1" dirty="0">
                <a:highlight>
                  <a:srgbClr val="FFFF00"/>
                </a:highlight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+</a:t>
            </a:r>
            <a:r>
              <a:rPr lang="zh-TW" altLang="en-US" sz="6600" b="1" dirty="0">
                <a:highlight>
                  <a:srgbClr val="FFFF00"/>
                </a:highlight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身分證後</a:t>
            </a:r>
            <a:r>
              <a:rPr lang="en-US" altLang="zh-TW" sz="6600" b="1" dirty="0">
                <a:highlight>
                  <a:srgbClr val="FFFF00"/>
                </a:highlight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5</a:t>
            </a:r>
            <a:r>
              <a:rPr lang="zh-TW" altLang="en-US" sz="6600" b="1" dirty="0">
                <a:highlight>
                  <a:srgbClr val="FFFF00"/>
                </a:highlight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碼</a:t>
            </a:r>
            <a:endParaRPr lang="en-US" altLang="zh-TW" sz="6600" b="1" dirty="0">
              <a:highlight>
                <a:srgbClr val="FFFF00"/>
              </a:highlight>
              <a:latin typeface="辰宇落雁體 Thin Monospaced" panose="02000203000000000000" pitchFamily="2" charset="-120"/>
              <a:ea typeface="辰宇落雁體 Thin Monospaced" panose="02000203000000000000" pitchFamily="2" charset="-120"/>
            </a:endParaRPr>
          </a:p>
          <a:p>
            <a:r>
              <a:rPr lang="zh-TW" altLang="en-US" sz="6600" b="1" dirty="0">
                <a:highlight>
                  <a:srgbClr val="FFFF00"/>
                </a:highlight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電子郵件請統一填學校信箱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511"/>
            <a:ext cx="18288000" cy="10189489"/>
            <a:chOff x="0" y="0"/>
            <a:chExt cx="24384000" cy="1358598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87952" y="421064"/>
              <a:ext cx="216440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Title Page</a:t>
              </a: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2528147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1358599"/>
              <a:ext cx="24384000" cy="12227387"/>
              <a:chOff x="0" y="0"/>
              <a:chExt cx="4862686" cy="2438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862686" cy="2438400"/>
              </a:xfrm>
              <a:custGeom>
                <a:avLst/>
                <a:gdLst/>
                <a:ahLst/>
                <a:cxnLst/>
                <a:rect l="l" t="t" r="r" b="b"/>
                <a:pathLst>
                  <a:path w="4862686" h="2438400">
                    <a:moveTo>
                      <a:pt x="0" y="0"/>
                    </a:moveTo>
                    <a:lnTo>
                      <a:pt x="4862686" y="0"/>
                    </a:lnTo>
                    <a:lnTo>
                      <a:pt x="4862686" y="2438400"/>
                    </a:lnTo>
                    <a:lnTo>
                      <a:pt x="0" y="24384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F0F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516099" y="421064"/>
              <a:ext cx="2348110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Reporters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91369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22462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600200" y="1795007"/>
              <a:ext cx="412665" cy="425827"/>
            </a:xfrm>
            <a:custGeom>
              <a:avLst/>
              <a:gdLst/>
              <a:ahLst/>
              <a:cxnLst/>
              <a:rect l="l" t="t" r="r" b="b"/>
              <a:pathLst>
                <a:path w="412665" h="425827">
                  <a:moveTo>
                    <a:pt x="0" y="0"/>
                  </a:moveTo>
                  <a:lnTo>
                    <a:pt x="412665" y="0"/>
                  </a:lnTo>
                  <a:lnTo>
                    <a:pt x="412665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5244558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852961" y="468689"/>
              <a:ext cx="400812" cy="387694"/>
            </a:xfrm>
            <a:custGeom>
              <a:avLst/>
              <a:gdLst/>
              <a:ahLst/>
              <a:cxnLst/>
              <a:rect l="l" t="t" r="r" b="b"/>
              <a:pathLst>
                <a:path w="400812" h="387694">
                  <a:moveTo>
                    <a:pt x="0" y="0"/>
                  </a:moveTo>
                  <a:lnTo>
                    <a:pt x="400811" y="0"/>
                  </a:lnTo>
                  <a:lnTo>
                    <a:pt x="400811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1618946" y="468689"/>
              <a:ext cx="387694" cy="387694"/>
            </a:xfrm>
            <a:custGeom>
              <a:avLst/>
              <a:gdLst/>
              <a:ahLst/>
              <a:cxnLst/>
              <a:rect l="l" t="t" r="r" b="b"/>
              <a:pathLst>
                <a:path w="387694" h="387694">
                  <a:moveTo>
                    <a:pt x="0" y="0"/>
                  </a:moveTo>
                  <a:lnTo>
                    <a:pt x="387694" y="0"/>
                  </a:lnTo>
                  <a:lnTo>
                    <a:pt x="387694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134357" y="1667637"/>
              <a:ext cx="20878043" cy="680568"/>
              <a:chOff x="0" y="0"/>
              <a:chExt cx="12467294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46729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2467294" h="406400">
                    <a:moveTo>
                      <a:pt x="12264094" y="0"/>
                    </a:moveTo>
                    <a:cubicBezTo>
                      <a:pt x="12376318" y="0"/>
                      <a:pt x="12467294" y="90976"/>
                      <a:pt x="12467294" y="203200"/>
                    </a:cubicBezTo>
                    <a:cubicBezTo>
                      <a:pt x="12467294" y="315424"/>
                      <a:pt x="12376318" y="406400"/>
                      <a:pt x="1226409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lnTo>
                      <a:pt x="12264094" y="0"/>
                    </a:lnTo>
                  </a:path>
                </a:pathLst>
              </a:custGeom>
              <a:solidFill>
                <a:srgbClr val="C4C5C6"/>
              </a:solidFill>
              <a:ln>
                <a:noFill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2337202" y="1795007"/>
              <a:ext cx="445257" cy="425827"/>
            </a:xfrm>
            <a:custGeom>
              <a:avLst/>
              <a:gdLst/>
              <a:ahLst/>
              <a:cxnLst/>
              <a:rect l="l" t="t" r="r" b="b"/>
              <a:pathLst>
                <a:path w="445257" h="425827">
                  <a:moveTo>
                    <a:pt x="0" y="0"/>
                  </a:moveTo>
                  <a:lnTo>
                    <a:pt x="445257" y="0"/>
                  </a:lnTo>
                  <a:lnTo>
                    <a:pt x="445257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447964" y="221133"/>
              <a:ext cx="796139" cy="79613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D6356A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7232510" y="421064"/>
              <a:ext cx="3620451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uce"/>
                </a:rPr>
                <a:t>Introduction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011059" y="1710529"/>
              <a:ext cx="11610319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http://</a:t>
              </a:r>
              <a:r>
                <a:rPr lang="en-US" sz="2499" dirty="0" err="1">
                  <a:solidFill>
                    <a:srgbClr val="48494E"/>
                  </a:solidFill>
                  <a:latin typeface="Open Sauce"/>
                </a:rPr>
                <a:t>www.ceec.edu.tw</a:t>
              </a: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/</a:t>
              </a:r>
            </a:p>
          </p:txBody>
        </p:sp>
      </p:grpSp>
      <p:sp>
        <p:nvSpPr>
          <p:cNvPr id="33" name="TextBox 31">
            <a:extLst>
              <a:ext uri="{FF2B5EF4-FFF2-40B4-BE49-F238E27FC236}">
                <a16:creationId xmlns:a16="http://schemas.microsoft.com/office/drawing/2014/main" id="{53555186-5636-7EF9-E14E-BEE09B8EE1DC}"/>
              </a:ext>
            </a:extLst>
          </p:cNvPr>
          <p:cNvSpPr txBox="1"/>
          <p:nvPr/>
        </p:nvSpPr>
        <p:spPr>
          <a:xfrm>
            <a:off x="407970" y="2608787"/>
            <a:ext cx="8415320" cy="1380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19"/>
              </a:lnSpc>
            </a:pPr>
            <a:r>
              <a:rPr lang="en-US" sz="13800" dirty="0">
                <a:solidFill>
                  <a:srgbClr val="000000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step 4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A0DD653B-5B10-0223-DAB8-CEA5F75E5B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78833" y="4051117"/>
            <a:ext cx="14153745" cy="5884141"/>
          </a:xfrm>
          <a:prstGeom prst="rect">
            <a:avLst/>
          </a:prstGeom>
        </p:spPr>
      </p:pic>
      <p:pic>
        <p:nvPicPr>
          <p:cNvPr id="5122" name="Picture 2" descr="怪獸電力公司慵懶可愛篇♪ | 歐貝賣線上代購代儲網| 每日精選人氣貼圖通通降5元特惠中">
            <a:extLst>
              <a:ext uri="{FF2B5EF4-FFF2-40B4-BE49-F238E27FC236}">
                <a16:creationId xmlns:a16="http://schemas.microsoft.com/office/drawing/2014/main" id="{FF09F22A-32C1-8F02-99B1-296B810A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98" y="6197893"/>
            <a:ext cx="3980317" cy="35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6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511"/>
            <a:ext cx="18288000" cy="10189489"/>
            <a:chOff x="0" y="0"/>
            <a:chExt cx="24384000" cy="1358598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87952" y="406591"/>
              <a:ext cx="216440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Title Page</a:t>
              </a: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2528147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516099" y="406591"/>
              <a:ext cx="2348110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Reporters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1358599"/>
              <a:ext cx="24384000" cy="12227387"/>
              <a:chOff x="0" y="0"/>
              <a:chExt cx="4862686" cy="2438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862686" cy="2438400"/>
              </a:xfrm>
              <a:custGeom>
                <a:avLst/>
                <a:gdLst/>
                <a:ahLst/>
                <a:cxnLst/>
                <a:rect l="l" t="t" r="r" b="b"/>
                <a:pathLst>
                  <a:path w="4862686" h="2438400">
                    <a:moveTo>
                      <a:pt x="0" y="0"/>
                    </a:moveTo>
                    <a:lnTo>
                      <a:pt x="4862686" y="0"/>
                    </a:lnTo>
                    <a:lnTo>
                      <a:pt x="4862686" y="2438400"/>
                    </a:lnTo>
                    <a:lnTo>
                      <a:pt x="0" y="24384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F0F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10" name="AutoShape 10"/>
            <p:cNvSpPr/>
            <p:nvPr/>
          </p:nvSpPr>
          <p:spPr>
            <a:xfrm>
              <a:off x="91369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22462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600200" y="1795007"/>
              <a:ext cx="412665" cy="425827"/>
            </a:xfrm>
            <a:custGeom>
              <a:avLst/>
              <a:gdLst/>
              <a:ahLst/>
              <a:cxnLst/>
              <a:rect l="l" t="t" r="r" b="b"/>
              <a:pathLst>
                <a:path w="412665" h="425827">
                  <a:moveTo>
                    <a:pt x="0" y="0"/>
                  </a:moveTo>
                  <a:lnTo>
                    <a:pt x="412665" y="0"/>
                  </a:lnTo>
                  <a:lnTo>
                    <a:pt x="412665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5244558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852961" y="468689"/>
              <a:ext cx="400812" cy="387694"/>
            </a:xfrm>
            <a:custGeom>
              <a:avLst/>
              <a:gdLst/>
              <a:ahLst/>
              <a:cxnLst/>
              <a:rect l="l" t="t" r="r" b="b"/>
              <a:pathLst>
                <a:path w="400812" h="387694">
                  <a:moveTo>
                    <a:pt x="0" y="0"/>
                  </a:moveTo>
                  <a:lnTo>
                    <a:pt x="400811" y="0"/>
                  </a:lnTo>
                  <a:lnTo>
                    <a:pt x="400811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1618946" y="468689"/>
              <a:ext cx="387694" cy="387694"/>
            </a:xfrm>
            <a:custGeom>
              <a:avLst/>
              <a:gdLst/>
              <a:ahLst/>
              <a:cxnLst/>
              <a:rect l="l" t="t" r="r" b="b"/>
              <a:pathLst>
                <a:path w="387694" h="387694">
                  <a:moveTo>
                    <a:pt x="0" y="0"/>
                  </a:moveTo>
                  <a:lnTo>
                    <a:pt x="387694" y="0"/>
                  </a:lnTo>
                  <a:lnTo>
                    <a:pt x="387694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134357" y="1667637"/>
              <a:ext cx="20878043" cy="680568"/>
              <a:chOff x="0" y="0"/>
              <a:chExt cx="12467294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46729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2467294" h="406400">
                    <a:moveTo>
                      <a:pt x="12264094" y="0"/>
                    </a:moveTo>
                    <a:cubicBezTo>
                      <a:pt x="12376318" y="0"/>
                      <a:pt x="12467294" y="90976"/>
                      <a:pt x="12467294" y="203200"/>
                    </a:cubicBezTo>
                    <a:cubicBezTo>
                      <a:pt x="12467294" y="315424"/>
                      <a:pt x="12376318" y="406400"/>
                      <a:pt x="1226409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lnTo>
                      <a:pt x="12264094" y="0"/>
                    </a:lnTo>
                  </a:path>
                </a:pathLst>
              </a:custGeom>
              <a:solidFill>
                <a:srgbClr val="C4C5C6"/>
              </a:solidFill>
              <a:ln>
                <a:noFill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2337202" y="1795007"/>
              <a:ext cx="445257" cy="425827"/>
            </a:xfrm>
            <a:custGeom>
              <a:avLst/>
              <a:gdLst/>
              <a:ahLst/>
              <a:cxnLst/>
              <a:rect l="l" t="t" r="r" b="b"/>
              <a:pathLst>
                <a:path w="445257" h="425827">
                  <a:moveTo>
                    <a:pt x="0" y="0"/>
                  </a:moveTo>
                  <a:lnTo>
                    <a:pt x="445257" y="0"/>
                  </a:lnTo>
                  <a:lnTo>
                    <a:pt x="445257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447964" y="221133"/>
              <a:ext cx="796139" cy="79613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D6356A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7232510" y="406591"/>
              <a:ext cx="3620451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uce"/>
                </a:rPr>
                <a:t>Introduction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011059" y="1710529"/>
              <a:ext cx="11610319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http://</a:t>
              </a:r>
              <a:r>
                <a:rPr lang="en-US" sz="2499" dirty="0" err="1">
                  <a:solidFill>
                    <a:srgbClr val="48494E"/>
                  </a:solidFill>
                  <a:latin typeface="Open Sauce"/>
                </a:rPr>
                <a:t>www.ceec.edu.tw</a:t>
              </a: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/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076495" y="7277805"/>
            <a:ext cx="1898136" cy="2323001"/>
          </a:xfrm>
          <a:custGeom>
            <a:avLst/>
            <a:gdLst/>
            <a:ahLst/>
            <a:cxnLst/>
            <a:rect l="l" t="t" r="r" b="b"/>
            <a:pathLst>
              <a:path w="1898136" h="2323001">
                <a:moveTo>
                  <a:pt x="0" y="0"/>
                </a:moveTo>
                <a:lnTo>
                  <a:pt x="1898136" y="0"/>
                </a:lnTo>
                <a:lnTo>
                  <a:pt x="1898136" y="2323001"/>
                </a:lnTo>
                <a:lnTo>
                  <a:pt x="0" y="23230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39FBD8E-14D3-D552-B80F-06CEC38E5528}"/>
              </a:ext>
            </a:extLst>
          </p:cNvPr>
          <p:cNvSpPr txBox="1"/>
          <p:nvPr/>
        </p:nvSpPr>
        <p:spPr>
          <a:xfrm>
            <a:off x="55475" y="3791421"/>
            <a:ext cx="5148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注意是選擇興趣量表</a:t>
            </a: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B3E3CF61-0124-F799-6A64-9676A44497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62426" y="2478207"/>
            <a:ext cx="5590148" cy="7406237"/>
          </a:xfrm>
          <a:prstGeom prst="rect">
            <a:avLst/>
          </a:prstGeom>
        </p:spPr>
      </p:pic>
      <p:sp>
        <p:nvSpPr>
          <p:cNvPr id="34" name="橢圓 33">
            <a:extLst>
              <a:ext uri="{FF2B5EF4-FFF2-40B4-BE49-F238E27FC236}">
                <a16:creationId xmlns:a16="http://schemas.microsoft.com/office/drawing/2014/main" id="{570FA190-2BCA-F7A5-52B2-F20EDE6D1FA5}"/>
              </a:ext>
            </a:extLst>
          </p:cNvPr>
          <p:cNvSpPr/>
          <p:nvPr/>
        </p:nvSpPr>
        <p:spPr>
          <a:xfrm>
            <a:off x="6694364" y="5877818"/>
            <a:ext cx="2165231" cy="1397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0AD8EA0D-8C7B-89C0-AEF4-6EAEEB42BC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12024" y="2410319"/>
            <a:ext cx="12308018" cy="74114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511"/>
            <a:ext cx="19649964" cy="10189489"/>
            <a:chOff x="0" y="0"/>
            <a:chExt cx="26199952" cy="1358598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012865" y="421064"/>
              <a:ext cx="216440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Title Page</a:t>
              </a: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2528147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541013" y="421064"/>
              <a:ext cx="2348110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Reporters</a:t>
              </a: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5244558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358599"/>
              <a:ext cx="24384000" cy="12227387"/>
              <a:chOff x="0" y="0"/>
              <a:chExt cx="4862686" cy="2438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62686" cy="2438400"/>
              </a:xfrm>
              <a:custGeom>
                <a:avLst/>
                <a:gdLst/>
                <a:ahLst/>
                <a:cxnLst/>
                <a:rect l="l" t="t" r="r" b="b"/>
                <a:pathLst>
                  <a:path w="4862686" h="2438400">
                    <a:moveTo>
                      <a:pt x="0" y="0"/>
                    </a:moveTo>
                    <a:lnTo>
                      <a:pt x="4862686" y="0"/>
                    </a:lnTo>
                    <a:lnTo>
                      <a:pt x="4862686" y="2438400"/>
                    </a:lnTo>
                    <a:lnTo>
                      <a:pt x="0" y="24384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F0F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11" name="AutoShape 11"/>
            <p:cNvSpPr/>
            <p:nvPr/>
          </p:nvSpPr>
          <p:spPr>
            <a:xfrm>
              <a:off x="91369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AutoShape 12"/>
            <p:cNvSpPr/>
            <p:nvPr/>
          </p:nvSpPr>
          <p:spPr>
            <a:xfrm rot="-10800000">
              <a:off x="22462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600200" y="1795007"/>
              <a:ext cx="412665" cy="425827"/>
            </a:xfrm>
            <a:custGeom>
              <a:avLst/>
              <a:gdLst/>
              <a:ahLst/>
              <a:cxnLst/>
              <a:rect l="l" t="t" r="r" b="b"/>
              <a:pathLst>
                <a:path w="412665" h="425827">
                  <a:moveTo>
                    <a:pt x="0" y="0"/>
                  </a:moveTo>
                  <a:lnTo>
                    <a:pt x="412665" y="0"/>
                  </a:lnTo>
                  <a:lnTo>
                    <a:pt x="412665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257423" y="421064"/>
              <a:ext cx="2762629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Introduction</a:t>
              </a:r>
            </a:p>
          </p:txBody>
        </p:sp>
        <p:sp>
          <p:nvSpPr>
            <p:cNvPr id="15" name="Freeform 15"/>
            <p:cNvSpPr/>
            <p:nvPr/>
          </p:nvSpPr>
          <p:spPr>
            <a:xfrm flipH="1">
              <a:off x="8007187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615590" y="468689"/>
              <a:ext cx="400812" cy="387694"/>
            </a:xfrm>
            <a:custGeom>
              <a:avLst/>
              <a:gdLst/>
              <a:ahLst/>
              <a:cxnLst/>
              <a:rect l="l" t="t" r="r" b="b"/>
              <a:pathLst>
                <a:path w="400812" h="387694">
                  <a:moveTo>
                    <a:pt x="0" y="0"/>
                  </a:moveTo>
                  <a:lnTo>
                    <a:pt x="400811" y="0"/>
                  </a:lnTo>
                  <a:lnTo>
                    <a:pt x="400811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381575" y="468689"/>
              <a:ext cx="387694" cy="387694"/>
            </a:xfrm>
            <a:custGeom>
              <a:avLst/>
              <a:gdLst/>
              <a:ahLst/>
              <a:cxnLst/>
              <a:rect l="l" t="t" r="r" b="b"/>
              <a:pathLst>
                <a:path w="387694" h="387694">
                  <a:moveTo>
                    <a:pt x="0" y="0"/>
                  </a:moveTo>
                  <a:lnTo>
                    <a:pt x="387694" y="0"/>
                  </a:lnTo>
                  <a:lnTo>
                    <a:pt x="387694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2134357" y="1667637"/>
              <a:ext cx="20878043" cy="680568"/>
              <a:chOff x="0" y="0"/>
              <a:chExt cx="12467294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46729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2467294" h="406400">
                    <a:moveTo>
                      <a:pt x="12264094" y="0"/>
                    </a:moveTo>
                    <a:cubicBezTo>
                      <a:pt x="12376318" y="0"/>
                      <a:pt x="12467294" y="90976"/>
                      <a:pt x="12467294" y="203200"/>
                    </a:cubicBezTo>
                    <a:cubicBezTo>
                      <a:pt x="12467294" y="315424"/>
                      <a:pt x="12376318" y="406400"/>
                      <a:pt x="1226409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lnTo>
                      <a:pt x="12264094" y="0"/>
                    </a:lnTo>
                  </a:path>
                </a:pathLst>
              </a:custGeom>
              <a:solidFill>
                <a:srgbClr val="C4C5C6"/>
              </a:solidFill>
              <a:ln>
                <a:noFill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8128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337202" y="1795007"/>
              <a:ext cx="445257" cy="425827"/>
            </a:xfrm>
            <a:custGeom>
              <a:avLst/>
              <a:gdLst/>
              <a:ahLst/>
              <a:cxnLst/>
              <a:rect l="l" t="t" r="r" b="b"/>
              <a:pathLst>
                <a:path w="445257" h="425827">
                  <a:moveTo>
                    <a:pt x="0" y="0"/>
                  </a:moveTo>
                  <a:lnTo>
                    <a:pt x="445257" y="0"/>
                  </a:lnTo>
                  <a:lnTo>
                    <a:pt x="445257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447964" y="221133"/>
              <a:ext cx="796139" cy="79613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5D84BC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0020052" y="421064"/>
              <a:ext cx="3620451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uce"/>
                </a:rPr>
                <a:t>Overview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011059" y="1710529"/>
              <a:ext cx="11610319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http://</a:t>
              </a:r>
              <a:r>
                <a:rPr lang="en-US" sz="2499" dirty="0" err="1">
                  <a:solidFill>
                    <a:srgbClr val="48494E"/>
                  </a:solidFill>
                  <a:latin typeface="Open Sauce"/>
                </a:rPr>
                <a:t>www.ceec.edu.tw</a:t>
              </a: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/</a:t>
              </a:r>
            </a:p>
          </p:txBody>
        </p:sp>
      </p:grpSp>
      <p:pic>
        <p:nvPicPr>
          <p:cNvPr id="44" name="內容版面配置區 3">
            <a:extLst>
              <a:ext uri="{FF2B5EF4-FFF2-40B4-BE49-F238E27FC236}">
                <a16:creationId xmlns:a16="http://schemas.microsoft.com/office/drawing/2014/main" id="{7F0A9D43-F4B8-53E2-0D87-B988C632D4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15038" y="6181346"/>
            <a:ext cx="10622601" cy="3656626"/>
          </a:xfrm>
          <a:prstGeom prst="rect">
            <a:avLst/>
          </a:prstGeom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60BB9098-D58D-8366-228C-E791CECE5561}"/>
              </a:ext>
            </a:extLst>
          </p:cNvPr>
          <p:cNvSpPr txBox="1"/>
          <p:nvPr/>
        </p:nvSpPr>
        <p:spPr>
          <a:xfrm>
            <a:off x="1116181" y="6719487"/>
            <a:ext cx="98498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j-cs"/>
              </a:rPr>
              <a:t>學校代碼 </a:t>
            </a: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j-cs"/>
              </a:rPr>
              <a:t>739</a:t>
            </a:r>
            <a:b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j-cs"/>
              </a:rPr>
            </a:b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j-cs"/>
              </a:rPr>
              <a:t>通行碼 </a:t>
            </a:r>
            <a:r>
              <a:rPr lang="en-US" altLang="zh-TW" sz="7200" b="1" dirty="0" err="1">
                <a:solidFill>
                  <a:srgbClr val="FF0000"/>
                </a:solidFill>
                <a:latin typeface="辰宇落雁體 Thin Monospaced" panose="02000203000000000000" pitchFamily="2" charset="-120"/>
                <a:ea typeface="辰宇落雁體 Thin Monospaced" panose="02000203000000000000" pitchFamily="2" charset="-120"/>
                <a:cs typeface="+mj-cs"/>
              </a:rPr>
              <a:t>112it</a:t>
            </a:r>
            <a:endParaRPr lang="zh-TW" altLang="en-US" sz="4400" b="1" dirty="0">
              <a:solidFill>
                <a:srgbClr val="FF0000"/>
              </a:solidFill>
              <a:latin typeface="辰宇落雁體 Thin Monospaced" panose="02000203000000000000" pitchFamily="2" charset="-120"/>
              <a:ea typeface="辰宇落雁體 Thin Monospaced" panose="02000203000000000000" pitchFamily="2" charset="-120"/>
            </a:endParaRPr>
          </a:p>
        </p:txBody>
      </p:sp>
      <p:pic>
        <p:nvPicPr>
          <p:cNvPr id="48" name="圖片 47">
            <a:extLst>
              <a:ext uri="{FF2B5EF4-FFF2-40B4-BE49-F238E27FC236}">
                <a16:creationId xmlns:a16="http://schemas.microsoft.com/office/drawing/2014/main" id="{6F9F86F2-FBE2-524D-8988-356047E3DE0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1040" t="27728" r="22721" b="1779"/>
          <a:stretch/>
        </p:blipFill>
        <p:spPr>
          <a:xfrm>
            <a:off x="7306097" y="2297694"/>
            <a:ext cx="10338642" cy="2367256"/>
          </a:xfrm>
          <a:prstGeom prst="rect">
            <a:avLst/>
          </a:prstGeom>
        </p:spPr>
      </p:pic>
      <p:sp>
        <p:nvSpPr>
          <p:cNvPr id="52" name="文字方塊 51">
            <a:extLst>
              <a:ext uri="{FF2B5EF4-FFF2-40B4-BE49-F238E27FC236}">
                <a16:creationId xmlns:a16="http://schemas.microsoft.com/office/drawing/2014/main" id="{FE768489-1475-B681-F636-D289452AE18C}"/>
              </a:ext>
            </a:extLst>
          </p:cNvPr>
          <p:cNvSpPr txBox="1"/>
          <p:nvPr/>
        </p:nvSpPr>
        <p:spPr>
          <a:xfrm>
            <a:off x="-194381" y="2587789"/>
            <a:ext cx="74551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6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點選</a:t>
            </a:r>
            <a:r>
              <a:rPr lang="en-US" altLang="zh-TW" sz="66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[</a:t>
            </a:r>
            <a:r>
              <a:rPr lang="zh-TW" altLang="en-US" sz="66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開始測驗</a:t>
            </a:r>
            <a:r>
              <a:rPr lang="en-US" altLang="zh-TW" sz="66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]</a:t>
            </a:r>
          </a:p>
          <a:p>
            <a:pPr algn="ctr"/>
            <a:r>
              <a:rPr lang="zh-TW" altLang="en-US" sz="66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進行施測。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511"/>
            <a:ext cx="19649964" cy="10189489"/>
            <a:chOff x="0" y="0"/>
            <a:chExt cx="26199952" cy="1358598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012865" y="421064"/>
              <a:ext cx="216440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Title Page</a:t>
              </a: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2528147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541013" y="421064"/>
              <a:ext cx="2348110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Reporters</a:t>
              </a: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5244558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358599"/>
              <a:ext cx="24384000" cy="12227387"/>
              <a:chOff x="0" y="0"/>
              <a:chExt cx="4862686" cy="2438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62686" cy="2438400"/>
              </a:xfrm>
              <a:custGeom>
                <a:avLst/>
                <a:gdLst/>
                <a:ahLst/>
                <a:cxnLst/>
                <a:rect l="l" t="t" r="r" b="b"/>
                <a:pathLst>
                  <a:path w="4862686" h="2438400">
                    <a:moveTo>
                      <a:pt x="0" y="0"/>
                    </a:moveTo>
                    <a:lnTo>
                      <a:pt x="4862686" y="0"/>
                    </a:lnTo>
                    <a:lnTo>
                      <a:pt x="4862686" y="2438400"/>
                    </a:lnTo>
                    <a:lnTo>
                      <a:pt x="0" y="24384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F0F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11" name="AutoShape 11"/>
            <p:cNvSpPr/>
            <p:nvPr/>
          </p:nvSpPr>
          <p:spPr>
            <a:xfrm>
              <a:off x="91369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AutoShape 12"/>
            <p:cNvSpPr/>
            <p:nvPr/>
          </p:nvSpPr>
          <p:spPr>
            <a:xfrm rot="-10800000">
              <a:off x="22462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600200" y="1795007"/>
              <a:ext cx="412665" cy="425827"/>
            </a:xfrm>
            <a:custGeom>
              <a:avLst/>
              <a:gdLst/>
              <a:ahLst/>
              <a:cxnLst/>
              <a:rect l="l" t="t" r="r" b="b"/>
              <a:pathLst>
                <a:path w="412665" h="425827">
                  <a:moveTo>
                    <a:pt x="0" y="0"/>
                  </a:moveTo>
                  <a:lnTo>
                    <a:pt x="412665" y="0"/>
                  </a:lnTo>
                  <a:lnTo>
                    <a:pt x="412665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257423" y="421064"/>
              <a:ext cx="2762629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Introduction</a:t>
              </a:r>
            </a:p>
          </p:txBody>
        </p:sp>
        <p:sp>
          <p:nvSpPr>
            <p:cNvPr id="15" name="Freeform 15"/>
            <p:cNvSpPr/>
            <p:nvPr/>
          </p:nvSpPr>
          <p:spPr>
            <a:xfrm flipH="1">
              <a:off x="8007187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615590" y="468689"/>
              <a:ext cx="400812" cy="387694"/>
            </a:xfrm>
            <a:custGeom>
              <a:avLst/>
              <a:gdLst/>
              <a:ahLst/>
              <a:cxnLst/>
              <a:rect l="l" t="t" r="r" b="b"/>
              <a:pathLst>
                <a:path w="400812" h="387694">
                  <a:moveTo>
                    <a:pt x="0" y="0"/>
                  </a:moveTo>
                  <a:lnTo>
                    <a:pt x="400811" y="0"/>
                  </a:lnTo>
                  <a:lnTo>
                    <a:pt x="400811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134357" y="1667637"/>
              <a:ext cx="20878043" cy="680568"/>
              <a:chOff x="0" y="0"/>
              <a:chExt cx="12467294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246729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2467294" h="406400">
                    <a:moveTo>
                      <a:pt x="12264094" y="0"/>
                    </a:moveTo>
                    <a:cubicBezTo>
                      <a:pt x="12376318" y="0"/>
                      <a:pt x="12467294" y="90976"/>
                      <a:pt x="12467294" y="203200"/>
                    </a:cubicBezTo>
                    <a:cubicBezTo>
                      <a:pt x="12467294" y="315424"/>
                      <a:pt x="12376318" y="406400"/>
                      <a:pt x="1226409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lnTo>
                      <a:pt x="12264094" y="0"/>
                    </a:lnTo>
                  </a:path>
                </a:pathLst>
              </a:custGeom>
              <a:solidFill>
                <a:srgbClr val="C4C5C6"/>
              </a:solidFill>
              <a:ln>
                <a:noFill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9525"/>
                <a:ext cx="8128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337202" y="1795007"/>
              <a:ext cx="445257" cy="425827"/>
            </a:xfrm>
            <a:custGeom>
              <a:avLst/>
              <a:gdLst/>
              <a:ahLst/>
              <a:cxnLst/>
              <a:rect l="l" t="t" r="r" b="b"/>
              <a:pathLst>
                <a:path w="445257" h="425827">
                  <a:moveTo>
                    <a:pt x="0" y="0"/>
                  </a:moveTo>
                  <a:lnTo>
                    <a:pt x="445257" y="0"/>
                  </a:lnTo>
                  <a:lnTo>
                    <a:pt x="445257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447964" y="221133"/>
              <a:ext cx="796139" cy="79613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5D84BC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0020052" y="421064"/>
              <a:ext cx="3620451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uce"/>
                </a:rPr>
                <a:t>Overview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011059" y="1710529"/>
              <a:ext cx="11610319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http://</a:t>
              </a:r>
              <a:r>
                <a:rPr lang="en-US" sz="2499" dirty="0" err="1">
                  <a:solidFill>
                    <a:srgbClr val="48494E"/>
                  </a:solidFill>
                  <a:latin typeface="Open Sauce"/>
                </a:rPr>
                <a:t>www.ceec.edu.tw</a:t>
              </a: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/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4381575" y="468689"/>
              <a:ext cx="387694" cy="387694"/>
            </a:xfrm>
            <a:custGeom>
              <a:avLst/>
              <a:gdLst/>
              <a:ahLst/>
              <a:cxnLst/>
              <a:rect l="l" t="t" r="r" b="b"/>
              <a:pathLst>
                <a:path w="387694" h="387694">
                  <a:moveTo>
                    <a:pt x="0" y="0"/>
                  </a:moveTo>
                  <a:lnTo>
                    <a:pt x="387694" y="0"/>
                  </a:lnTo>
                  <a:lnTo>
                    <a:pt x="387694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6" name="圖片 35">
            <a:extLst>
              <a:ext uri="{FF2B5EF4-FFF2-40B4-BE49-F238E27FC236}">
                <a16:creationId xmlns:a16="http://schemas.microsoft.com/office/drawing/2014/main" id="{7075037D-67B4-43AA-620A-D3C75DA09E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0519" y="2877614"/>
            <a:ext cx="13060813" cy="6365523"/>
          </a:xfrm>
          <a:prstGeom prst="rect">
            <a:avLst/>
          </a:prstGeom>
        </p:spPr>
      </p:pic>
      <p:pic>
        <p:nvPicPr>
          <p:cNvPr id="6146" name="Picture 2" descr="怪獸電力公司慵懶可愛篇♪ | 光頭賣- 最大的LINE貼圖代購網| 全館通通降五元VIP儲值300送40">
            <a:extLst>
              <a:ext uri="{FF2B5EF4-FFF2-40B4-BE49-F238E27FC236}">
                <a16:creationId xmlns:a16="http://schemas.microsoft.com/office/drawing/2014/main" id="{D1A80436-A0AD-49EF-7973-2262E192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99" y="5944375"/>
            <a:ext cx="3718758" cy="30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511"/>
            <a:ext cx="22517282" cy="10189489"/>
            <a:chOff x="0" y="0"/>
            <a:chExt cx="30023043" cy="13585985"/>
          </a:xfrm>
        </p:grpSpPr>
        <p:sp>
          <p:nvSpPr>
            <p:cNvPr id="3" name="Freeform 3"/>
            <p:cNvSpPr/>
            <p:nvPr/>
          </p:nvSpPr>
          <p:spPr>
            <a:xfrm>
              <a:off x="18204666" y="468689"/>
              <a:ext cx="387694" cy="387694"/>
            </a:xfrm>
            <a:custGeom>
              <a:avLst/>
              <a:gdLst/>
              <a:ahLst/>
              <a:cxnLst/>
              <a:rect l="l" t="t" r="r" b="b"/>
              <a:pathLst>
                <a:path w="387694" h="387694">
                  <a:moveTo>
                    <a:pt x="0" y="0"/>
                  </a:moveTo>
                  <a:lnTo>
                    <a:pt x="387694" y="0"/>
                  </a:lnTo>
                  <a:lnTo>
                    <a:pt x="387694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7438681" y="468689"/>
              <a:ext cx="400812" cy="387694"/>
            </a:xfrm>
            <a:custGeom>
              <a:avLst/>
              <a:gdLst/>
              <a:ahLst/>
              <a:cxnLst/>
              <a:rect l="l" t="t" r="r" b="b"/>
              <a:pathLst>
                <a:path w="400812" h="387694">
                  <a:moveTo>
                    <a:pt x="0" y="0"/>
                  </a:moveTo>
                  <a:lnTo>
                    <a:pt x="400812" y="0"/>
                  </a:lnTo>
                  <a:lnTo>
                    <a:pt x="400812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2865" y="421064"/>
              <a:ext cx="216440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Title Page</a:t>
              </a:r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2528147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541013" y="421064"/>
              <a:ext cx="2348110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Reporters</a:t>
              </a:r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5244558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10"/>
            <p:cNvSpPr/>
            <p:nvPr/>
          </p:nvSpPr>
          <p:spPr>
            <a:xfrm flipH="1">
              <a:off x="8007187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11"/>
            <p:cNvSpPr/>
            <p:nvPr/>
          </p:nvSpPr>
          <p:spPr>
            <a:xfrm flipH="1">
              <a:off x="11830278" y="0"/>
              <a:ext cx="18192765" cy="9261343"/>
            </a:xfrm>
            <a:custGeom>
              <a:avLst/>
              <a:gdLst/>
              <a:ahLst/>
              <a:cxnLst/>
              <a:rect l="l" t="t" r="r" b="b"/>
              <a:pathLst>
                <a:path w="18192765" h="9261343">
                  <a:moveTo>
                    <a:pt x="18192765" y="0"/>
                  </a:moveTo>
                  <a:lnTo>
                    <a:pt x="0" y="0"/>
                  </a:lnTo>
                  <a:lnTo>
                    <a:pt x="0" y="9261343"/>
                  </a:lnTo>
                  <a:lnTo>
                    <a:pt x="18192765" y="9261343"/>
                  </a:lnTo>
                  <a:lnTo>
                    <a:pt x="18192765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1358599"/>
              <a:ext cx="24384000" cy="12227387"/>
              <a:chOff x="0" y="0"/>
              <a:chExt cx="4862686" cy="2438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862686" cy="2438400"/>
              </a:xfrm>
              <a:custGeom>
                <a:avLst/>
                <a:gdLst/>
                <a:ahLst/>
                <a:cxnLst/>
                <a:rect l="l" t="t" r="r" b="b"/>
                <a:pathLst>
                  <a:path w="4862686" h="2438400">
                    <a:moveTo>
                      <a:pt x="0" y="0"/>
                    </a:moveTo>
                    <a:lnTo>
                      <a:pt x="4862686" y="0"/>
                    </a:lnTo>
                    <a:lnTo>
                      <a:pt x="4862686" y="2438400"/>
                    </a:lnTo>
                    <a:lnTo>
                      <a:pt x="0" y="24384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F0F2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91369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AutoShape 16"/>
            <p:cNvSpPr/>
            <p:nvPr/>
          </p:nvSpPr>
          <p:spPr>
            <a:xfrm rot="-10800000">
              <a:off x="224626" y="2007920"/>
              <a:ext cx="457904" cy="0"/>
            </a:xfrm>
            <a:prstGeom prst="line">
              <a:avLst/>
            </a:prstGeom>
            <a:ln w="63500" cap="rnd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00200" y="1795007"/>
              <a:ext cx="412665" cy="425827"/>
            </a:xfrm>
            <a:custGeom>
              <a:avLst/>
              <a:gdLst/>
              <a:ahLst/>
              <a:cxnLst/>
              <a:rect l="l" t="t" r="r" b="b"/>
              <a:pathLst>
                <a:path w="412665" h="425827">
                  <a:moveTo>
                    <a:pt x="0" y="0"/>
                  </a:moveTo>
                  <a:lnTo>
                    <a:pt x="412665" y="0"/>
                  </a:lnTo>
                  <a:lnTo>
                    <a:pt x="412665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2134357" y="1667637"/>
              <a:ext cx="20878043" cy="680568"/>
              <a:chOff x="0" y="0"/>
              <a:chExt cx="12467294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46729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2467294" h="406400">
                    <a:moveTo>
                      <a:pt x="12264094" y="0"/>
                    </a:moveTo>
                    <a:cubicBezTo>
                      <a:pt x="12376318" y="0"/>
                      <a:pt x="12467294" y="90976"/>
                      <a:pt x="12467294" y="203200"/>
                    </a:cubicBezTo>
                    <a:cubicBezTo>
                      <a:pt x="12467294" y="315424"/>
                      <a:pt x="12376318" y="406400"/>
                      <a:pt x="1226409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lnTo>
                      <a:pt x="12264094" y="0"/>
                    </a:lnTo>
                  </a:path>
                </a:pathLst>
              </a:custGeom>
              <a:solidFill>
                <a:srgbClr val="C4C5C6"/>
              </a:solidFill>
              <a:ln>
                <a:noFill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8128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337202" y="1795007"/>
              <a:ext cx="445257" cy="425827"/>
            </a:xfrm>
            <a:custGeom>
              <a:avLst/>
              <a:gdLst/>
              <a:ahLst/>
              <a:cxnLst/>
              <a:rect l="l" t="t" r="r" b="b"/>
              <a:pathLst>
                <a:path w="445257" h="425827">
                  <a:moveTo>
                    <a:pt x="0" y="0"/>
                  </a:moveTo>
                  <a:lnTo>
                    <a:pt x="445257" y="0"/>
                  </a:lnTo>
                  <a:lnTo>
                    <a:pt x="445257" y="425827"/>
                  </a:lnTo>
                  <a:lnTo>
                    <a:pt x="0" y="425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447964" y="221133"/>
              <a:ext cx="796139" cy="79613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D6356A"/>
              </a:solidFill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7257423" y="421064"/>
              <a:ext cx="2762629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Introduction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020052" y="421064"/>
              <a:ext cx="3620451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"/>
                </a:rPr>
                <a:t>Overview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843143" y="421064"/>
              <a:ext cx="3620451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uce"/>
                </a:rPr>
                <a:t>Plan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011059" y="1710529"/>
              <a:ext cx="11610319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http://</a:t>
              </a:r>
              <a:r>
                <a:rPr lang="en-US" sz="2499" dirty="0" err="1">
                  <a:solidFill>
                    <a:srgbClr val="48494E"/>
                  </a:solidFill>
                  <a:latin typeface="Open Sauce"/>
                </a:rPr>
                <a:t>www.ceec.edu.tw</a:t>
              </a:r>
              <a:r>
                <a:rPr lang="en-US" sz="2499" dirty="0">
                  <a:solidFill>
                    <a:srgbClr val="48494E"/>
                  </a:solidFill>
                  <a:latin typeface="Open Sauce"/>
                </a:rPr>
                <a:t>/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7463594" y="483161"/>
              <a:ext cx="400812" cy="387694"/>
            </a:xfrm>
            <a:custGeom>
              <a:avLst/>
              <a:gdLst/>
              <a:ahLst/>
              <a:cxnLst/>
              <a:rect l="l" t="t" r="r" b="b"/>
              <a:pathLst>
                <a:path w="400812" h="387694">
                  <a:moveTo>
                    <a:pt x="0" y="0"/>
                  </a:moveTo>
                  <a:lnTo>
                    <a:pt x="400812" y="0"/>
                  </a:lnTo>
                  <a:lnTo>
                    <a:pt x="400812" y="387694"/>
                  </a:lnTo>
                  <a:lnTo>
                    <a:pt x="0" y="38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4607607" y="2732027"/>
            <a:ext cx="2405011" cy="2389415"/>
          </a:xfrm>
          <a:custGeom>
            <a:avLst/>
            <a:gdLst/>
            <a:ahLst/>
            <a:cxnLst/>
            <a:rect l="l" t="t" r="r" b="b"/>
            <a:pathLst>
              <a:path w="2405011" h="2389415">
                <a:moveTo>
                  <a:pt x="0" y="0"/>
                </a:moveTo>
                <a:lnTo>
                  <a:pt x="2405012" y="0"/>
                </a:lnTo>
                <a:lnTo>
                  <a:pt x="2405012" y="2389415"/>
                </a:lnTo>
                <a:lnTo>
                  <a:pt x="0" y="23894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pic>
        <p:nvPicPr>
          <p:cNvPr id="38" name="內容版面配置區 3">
            <a:extLst>
              <a:ext uri="{FF2B5EF4-FFF2-40B4-BE49-F238E27FC236}">
                <a16:creationId xmlns:a16="http://schemas.microsoft.com/office/drawing/2014/main" id="{F44A5739-7506-70E5-A167-79E2157FDE99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17824" b="35398"/>
          <a:stretch/>
        </p:blipFill>
        <p:spPr>
          <a:xfrm>
            <a:off x="1763797" y="4235806"/>
            <a:ext cx="11544926" cy="2133600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D5885694-806B-CE59-71BA-7846C50A0411}"/>
              </a:ext>
            </a:extLst>
          </p:cNvPr>
          <p:cNvSpPr txBox="1"/>
          <p:nvPr/>
        </p:nvSpPr>
        <p:spPr>
          <a:xfrm>
            <a:off x="1853863" y="7081857"/>
            <a:ext cx="138331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仔細閱讀施測說明後，即可點選</a:t>
            </a:r>
            <a:r>
              <a:rPr lang="en-US" altLang="zh-TW" sz="54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[</a:t>
            </a:r>
            <a:r>
              <a:rPr lang="zh-TW" altLang="en-US" sz="54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開始測驗</a:t>
            </a:r>
            <a:r>
              <a:rPr lang="en-US" altLang="zh-TW" sz="54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]</a:t>
            </a:r>
            <a:r>
              <a:rPr lang="zh-TW" altLang="en-US" sz="54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，開始進行測驗，測驗過程中若 發生中斷，隨時可以由中斷處繼續進行測驗。 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F0C6B150-840E-D62C-4FB2-8C3F6A94AF39}"/>
              </a:ext>
            </a:extLst>
          </p:cNvPr>
          <p:cNvSpPr txBox="1"/>
          <p:nvPr/>
        </p:nvSpPr>
        <p:spPr>
          <a:xfrm>
            <a:off x="1541106" y="2779166"/>
            <a:ext cx="13112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確認資訊正確後，即可點選</a:t>
            </a:r>
            <a:r>
              <a:rPr lang="en-US" altLang="zh-TW" sz="54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[</a:t>
            </a:r>
            <a:r>
              <a:rPr lang="zh-TW" altLang="en-US" sz="54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繼續測驗</a:t>
            </a:r>
            <a:r>
              <a:rPr lang="en-US" altLang="zh-TW" sz="54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]</a:t>
            </a:r>
            <a:r>
              <a:rPr lang="zh-TW" altLang="en-US" sz="5400" b="1" dirty="0">
                <a:latin typeface="辰宇落雁體 Thin Monospaced" panose="02000203000000000000" pitchFamily="2" charset="-120"/>
                <a:ea typeface="辰宇落雁體 Thin Monospaced" panose="02000203000000000000" pitchFamily="2" charset="-120"/>
              </a:rPr>
              <a:t>。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890</Words>
  <Application>Microsoft Office PowerPoint</Application>
  <PresentationFormat>自訂</PresentationFormat>
  <Paragraphs>98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6" baseType="lpstr">
      <vt:lpstr>辰宇落雁體 Thin Monospaced</vt:lpstr>
      <vt:lpstr>辰宇落雁體 Thin</vt:lpstr>
      <vt:lpstr>源石黑體 H</vt:lpstr>
      <vt:lpstr>Wingdings</vt:lpstr>
      <vt:lpstr>Open Sauce</vt:lpstr>
      <vt:lpstr>新細明體</vt:lpstr>
      <vt:lpstr>微軟正黑體</vt:lpstr>
      <vt:lpstr>Calibri</vt:lpstr>
      <vt:lpstr>Arial</vt:lpstr>
      <vt:lpstr>Tahoma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諧和度：指人與環境匹配的程度～興趣＆抓週代碼</vt:lpstr>
      <vt:lpstr>區分值：指傾向某一類型的清晰程度～類型分數差距 </vt:lpstr>
      <vt:lpstr>興趣光譜</vt:lpstr>
      <vt:lpstr>學群地圖</vt:lpstr>
      <vt:lpstr>學群地圖</vt:lpstr>
      <vt:lpstr>生涯交通圖</vt:lpstr>
      <vt:lpstr>PowerPoint 簡報</vt:lpstr>
      <vt:lpstr>結果報告書</vt:lpstr>
      <vt:lpstr>擴大生涯選擇的可能性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寘邦 郭</cp:lastModifiedBy>
  <cp:revision>4</cp:revision>
  <dcterms:created xsi:type="dcterms:W3CDTF">2006-08-16T00:00:00Z</dcterms:created>
  <dcterms:modified xsi:type="dcterms:W3CDTF">2023-11-01T07:58:04Z</dcterms:modified>
  <dc:identifier>DAFtTktV3Ww</dc:identifier>
</cp:coreProperties>
</file>