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2" r:id="rId3"/>
    <p:sldId id="262" r:id="rId4"/>
    <p:sldId id="261" r:id="rId5"/>
    <p:sldId id="259" r:id="rId6"/>
    <p:sldId id="264" r:id="rId7"/>
    <p:sldId id="260" r:id="rId8"/>
    <p:sldId id="276" r:id="rId9"/>
    <p:sldId id="273" r:id="rId10"/>
    <p:sldId id="275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233C3-EB40-4498-BAB7-207C36EC09A9}" type="datetimeFigureOut">
              <a:rPr lang="zh-TW" altLang="en-US" smtClean="0"/>
              <a:t>2023/10/4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74BB-436C-4E59-B37C-D947EE970D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7408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233C3-EB40-4498-BAB7-207C36EC09A9}" type="datetimeFigureOut">
              <a:rPr lang="zh-TW" altLang="en-US" smtClean="0"/>
              <a:t>2023/10/4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74BB-436C-4E59-B37C-D947EE970D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8071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D32233C3-EB40-4498-BAB7-207C36EC09A9}" type="datetimeFigureOut">
              <a:rPr lang="zh-TW" altLang="en-US" smtClean="0"/>
              <a:t>2023/10/4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F7E774BB-436C-4E59-B37C-D947EE970D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740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233C3-EB40-4498-BAB7-207C36EC09A9}" type="datetimeFigureOut">
              <a:rPr lang="zh-TW" altLang="en-US" smtClean="0"/>
              <a:t>2023/10/4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74BB-436C-4E59-B37C-D947EE970D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738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2233C3-EB40-4498-BAB7-207C36EC09A9}" type="datetimeFigureOut">
              <a:rPr lang="zh-TW" altLang="en-US" smtClean="0"/>
              <a:t>2023/10/4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E774BB-436C-4E59-B37C-D947EE970D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36014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233C3-EB40-4498-BAB7-207C36EC09A9}" type="datetimeFigureOut">
              <a:rPr lang="zh-TW" altLang="en-US" smtClean="0"/>
              <a:t>2023/10/4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74BB-436C-4E59-B37C-D947EE970D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999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233C3-EB40-4498-BAB7-207C36EC09A9}" type="datetimeFigureOut">
              <a:rPr lang="zh-TW" altLang="en-US" smtClean="0"/>
              <a:t>2023/10/4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74BB-436C-4E59-B37C-D947EE970D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41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233C3-EB40-4498-BAB7-207C36EC09A9}" type="datetimeFigureOut">
              <a:rPr lang="zh-TW" altLang="en-US" smtClean="0"/>
              <a:t>2023/10/4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74BB-436C-4E59-B37C-D947EE970D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0375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233C3-EB40-4498-BAB7-207C36EC09A9}" type="datetimeFigureOut">
              <a:rPr lang="zh-TW" altLang="en-US" smtClean="0"/>
              <a:t>2023/10/4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74BB-436C-4E59-B37C-D947EE970D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7726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233C3-EB40-4498-BAB7-207C36EC09A9}" type="datetimeFigureOut">
              <a:rPr lang="zh-TW" altLang="en-US" smtClean="0"/>
              <a:t>2023/10/4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74BB-436C-4E59-B37C-D947EE970D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155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233C3-EB40-4498-BAB7-207C36EC09A9}" type="datetimeFigureOut">
              <a:rPr lang="zh-TW" altLang="en-US" smtClean="0"/>
              <a:t>2023/10/4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74BB-436C-4E59-B37C-D947EE970D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7457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D32233C3-EB40-4498-BAB7-207C36EC09A9}" type="datetimeFigureOut">
              <a:rPr lang="zh-TW" altLang="en-US" smtClean="0"/>
              <a:t>2023/10/4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F7E774BB-436C-4E59-B37C-D947EE970D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34957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</a:rPr>
              <a:t>線上</a:t>
            </a:r>
            <a:r>
              <a:rPr lang="en-US" altLang="zh-TW" dirty="0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</a:rPr>
              <a:t>A</a:t>
            </a:r>
            <a:r>
              <a:rPr lang="zh-TW" altLang="en-US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</a:rPr>
              <a:t>表填寫說明</a:t>
            </a:r>
            <a:r>
              <a:rPr lang="en-US" altLang="zh-TW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</a:rPr>
              <a:t>(</a:t>
            </a:r>
            <a:r>
              <a:rPr lang="zh-TW" altLang="en-US" dirty="0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</a:rPr>
              <a:t>高中</a:t>
            </a:r>
            <a:r>
              <a:rPr lang="en-US" altLang="zh-TW" dirty="0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</a:rPr>
              <a:t>)</a:t>
            </a:r>
            <a:endParaRPr lang="zh-TW" altLang="en-US" dirty="0">
              <a:solidFill>
                <a:schemeClr val="accent3">
                  <a:lumMod val="75000"/>
                </a:schemeClr>
              </a:solidFill>
              <a:latin typeface="GenSekiGothic JP H" panose="020B0A00000000000000" pitchFamily="34" charset="-128"/>
              <a:ea typeface="GenSekiGothic JP H" panose="020B0A00000000000000" pitchFamily="34" charset="-128"/>
            </a:endParaRP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C90CF928-5076-CE9F-E56C-CFD7D8FB3C76}"/>
              </a:ext>
            </a:extLst>
          </p:cNvPr>
          <p:cNvSpPr txBox="1">
            <a:spLocks/>
          </p:cNvSpPr>
          <p:nvPr/>
        </p:nvSpPr>
        <p:spPr>
          <a:xfrm>
            <a:off x="6828183" y="5387009"/>
            <a:ext cx="4933122" cy="9223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4000" dirty="0">
                <a:latin typeface="思源黑體 香港" panose="020B0500000000000000" pitchFamily="34" charset="-120"/>
                <a:ea typeface="思源黑體 香港" panose="020B0500000000000000" pitchFamily="34" charset="-120"/>
              </a:rPr>
              <a:t>南光高中   輔導室</a:t>
            </a:r>
          </a:p>
        </p:txBody>
      </p:sp>
    </p:spTree>
    <p:extLst>
      <p:ext uri="{BB962C8B-B14F-4D97-AF65-F5344CB8AC3E}">
        <p14:creationId xmlns:p14="http://schemas.microsoft.com/office/powerpoint/2010/main" val="3383627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60217" y="2156425"/>
            <a:ext cx="11471565" cy="1739347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</a:rPr>
              <a:t>提醒</a:t>
            </a:r>
            <a:r>
              <a:rPr lang="en-US" altLang="zh-TW" sz="8000" dirty="0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</a:rPr>
              <a:t>!</a:t>
            </a:r>
            <a:endParaRPr lang="zh-TW" altLang="en-US" sz="8000" dirty="0">
              <a:solidFill>
                <a:schemeClr val="accent3">
                  <a:lumMod val="75000"/>
                </a:schemeClr>
              </a:solidFill>
              <a:latin typeface="GenSekiGothic JP H" panose="020B0A00000000000000" pitchFamily="34" charset="-128"/>
              <a:ea typeface="GenSekiGothic JP H" panose="020B0A00000000000000" pitchFamily="34" charset="-128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94791" y="4473328"/>
            <a:ext cx="9144000" cy="1877776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latin typeface="GenSekiGothic JP H" panose="020B0A00000000000000" pitchFamily="34" charset="-128"/>
                <a:ea typeface="GenSekiGothic JP H" panose="020B0A00000000000000" pitchFamily="34" charset="-128"/>
              </a:rPr>
              <a:t>系統開放時間： 開學</a:t>
            </a:r>
            <a:r>
              <a:rPr lang="en-US" altLang="zh-TW" sz="4000" b="1" dirty="0">
                <a:latin typeface="GenSekiGothic JP H" panose="020B0A00000000000000" pitchFamily="34" charset="-128"/>
                <a:ea typeface="GenSekiGothic JP H" panose="020B0A00000000000000" pitchFamily="34" charset="-128"/>
              </a:rPr>
              <a:t>-112/10/20(</a:t>
            </a:r>
            <a:r>
              <a:rPr lang="zh-TW" altLang="en-US" sz="4000" b="1" dirty="0">
                <a:latin typeface="GenSekiGothic JP H" panose="020B0A00000000000000" pitchFamily="34" charset="-128"/>
                <a:ea typeface="GenSekiGothic JP H" panose="020B0A00000000000000" pitchFamily="34" charset="-128"/>
              </a:rPr>
              <a:t>五</a:t>
            </a:r>
            <a:r>
              <a:rPr lang="en-US" altLang="zh-TW" sz="4000" b="1" dirty="0">
                <a:latin typeface="GenSekiGothic JP H" panose="020B0A00000000000000" pitchFamily="34" charset="-128"/>
                <a:ea typeface="GenSekiGothic JP H" panose="020B0A00000000000000" pitchFamily="34" charset="-128"/>
              </a:rPr>
              <a:t>)</a:t>
            </a:r>
          </a:p>
          <a:p>
            <a:r>
              <a:rPr lang="zh-TW" altLang="en-US" sz="4000" b="1" dirty="0">
                <a:latin typeface="GenSekiGothic JP H" panose="020B0A00000000000000" pitchFamily="34" charset="-128"/>
                <a:ea typeface="GenSekiGothic JP H" panose="020B0A00000000000000" pitchFamily="34" charset="-128"/>
              </a:rPr>
              <a:t>請確實填寫，輔導室會查核填寫狀況。</a:t>
            </a:r>
            <a:endParaRPr lang="en-US" altLang="zh-TW" sz="4000" b="1" dirty="0">
              <a:latin typeface="GenSekiGothic JP H" panose="020B0A00000000000000" pitchFamily="34" charset="-128"/>
              <a:ea typeface="GenSekiGothic JP H" panose="020B0A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3006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</a:rPr>
              <a:t>系統登入路徑</a:t>
            </a:r>
          </a:p>
        </p:txBody>
      </p:sp>
      <p:sp>
        <p:nvSpPr>
          <p:cNvPr id="5" name="副標題 4">
            <a:extLst>
              <a:ext uri="{FF2B5EF4-FFF2-40B4-BE49-F238E27FC236}">
                <a16:creationId xmlns:a16="http://schemas.microsoft.com/office/drawing/2014/main" id="{8D728A79-C250-D8EF-1053-A41AB1B5BD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5535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8235" y="284176"/>
            <a:ext cx="11787808" cy="1508760"/>
          </a:xfrm>
        </p:spPr>
        <p:txBody>
          <a:bodyPr>
            <a:normAutofit fontScale="90000"/>
          </a:bodyPr>
          <a:lstStyle/>
          <a:p>
            <a:r>
              <a:rPr lang="zh-TW" altLang="en-US" sz="5400" dirty="0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</a:rPr>
              <a:t>方法一：①南光首頁往下拉</a:t>
            </a:r>
            <a:r>
              <a:rPr lang="en-US" altLang="zh-TW" sz="5400" dirty="0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  <a:sym typeface="Wingdings" panose="05000000000000000000" pitchFamily="2" charset="2"/>
              </a:rPr>
              <a:t></a:t>
            </a:r>
            <a:r>
              <a:rPr lang="zh-TW" altLang="en-US" sz="5400" dirty="0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  <a:sym typeface="Wingdings" panose="05000000000000000000" pitchFamily="2" charset="2"/>
              </a:rPr>
              <a:t>相關連結</a:t>
            </a:r>
            <a:br>
              <a:rPr lang="en-US" altLang="zh-TW" sz="5400" dirty="0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  <a:sym typeface="Wingdings" panose="05000000000000000000" pitchFamily="2" charset="2"/>
              </a:rPr>
            </a:br>
            <a:r>
              <a:rPr lang="zh-TW" altLang="en-US" sz="5400" dirty="0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  <a:sym typeface="Wingdings" panose="05000000000000000000" pitchFamily="2" charset="2"/>
              </a:rPr>
              <a:t>　　　　　找到</a:t>
            </a:r>
            <a:r>
              <a:rPr lang="zh-TW" altLang="en-US" sz="5400" dirty="0">
                <a:solidFill>
                  <a:schemeClr val="accent3">
                    <a:lumMod val="7500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anose="05000000000000000000" pitchFamily="2" charset="2"/>
              </a:rPr>
              <a:t>「</a:t>
            </a:r>
            <a:r>
              <a:rPr lang="zh-TW" altLang="en-US" sz="5400" dirty="0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  <a:sym typeface="Wingdings" panose="05000000000000000000" pitchFamily="2" charset="2"/>
              </a:rPr>
              <a:t>校園資訊服務</a:t>
            </a:r>
            <a:r>
              <a:rPr lang="zh-TW" altLang="en-US" dirty="0">
                <a:solidFill>
                  <a:schemeClr val="accent3">
                    <a:lumMod val="75000"/>
                  </a:schemeClr>
                </a:solidFill>
                <a:latin typeface="新細明體" panose="02020500000000000000" pitchFamily="18" charset="-120"/>
                <a:sym typeface="Wingdings" panose="05000000000000000000" pitchFamily="2" charset="2"/>
              </a:rPr>
              <a:t>」</a:t>
            </a:r>
            <a:endParaRPr lang="zh-TW" altLang="en-US" dirty="0">
              <a:solidFill>
                <a:schemeClr val="accent3">
                  <a:lumMod val="75000"/>
                </a:schemeClr>
              </a:solidFill>
              <a:latin typeface="GenSekiGothic JP H" panose="020B0A00000000000000" pitchFamily="34" charset="-128"/>
              <a:ea typeface="GenSekiGothic JP H" panose="020B0A00000000000000" pitchFamily="34" charset="-128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7232073" y="4096128"/>
            <a:ext cx="2211185" cy="1978429"/>
          </a:xfrm>
          <a:prstGeom prst="ellipse">
            <a:avLst/>
          </a:prstGeom>
          <a:noFill/>
          <a:ln w="76200"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08ACBE3C-F109-BF60-2518-56A80A3FB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372" y="2111604"/>
            <a:ext cx="10193173" cy="3962953"/>
          </a:xfrm>
          <a:prstGeom prst="rect">
            <a:avLst/>
          </a:prstGeom>
        </p:spPr>
      </p:pic>
      <p:sp>
        <p:nvSpPr>
          <p:cNvPr id="8" name="文字方塊 7">
            <a:extLst>
              <a:ext uri="{FF2B5EF4-FFF2-40B4-BE49-F238E27FC236}">
                <a16:creationId xmlns:a16="http://schemas.microsoft.com/office/drawing/2014/main" id="{FD3CC260-4BEA-A306-C86E-00D6BDEED8EA}"/>
              </a:ext>
            </a:extLst>
          </p:cNvPr>
          <p:cNvSpPr txBox="1"/>
          <p:nvPr/>
        </p:nvSpPr>
        <p:spPr>
          <a:xfrm>
            <a:off x="4422913" y="3031435"/>
            <a:ext cx="3299791" cy="106469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7396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>
            <a:extLst>
              <a:ext uri="{FF2B5EF4-FFF2-40B4-BE49-F238E27FC236}">
                <a16:creationId xmlns:a16="http://schemas.microsoft.com/office/drawing/2014/main" id="{9A939762-C6E8-EAA6-44DE-7D3C85882A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8434" y="1889026"/>
            <a:ext cx="7935686" cy="4776107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400" dirty="0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</a:rPr>
              <a:t>②選擇校務系統</a:t>
            </a:r>
            <a:r>
              <a:rPr lang="en-US" altLang="zh-TW" sz="5400" dirty="0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</a:rPr>
              <a:t>-</a:t>
            </a:r>
            <a:r>
              <a:rPr lang="zh-TW" altLang="en-US" sz="5400" dirty="0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</a:rPr>
              <a:t>高中</a:t>
            </a:r>
            <a:endParaRPr lang="zh-TW" altLang="en-US" dirty="0">
              <a:solidFill>
                <a:schemeClr val="accent3">
                  <a:lumMod val="75000"/>
                </a:schemeClr>
              </a:solidFill>
              <a:latin typeface="GenSekiGothic JP H" panose="020B0A00000000000000" pitchFamily="34" charset="-128"/>
              <a:ea typeface="GenSekiGothic JP H" panose="020B0A00000000000000" pitchFamily="34" charset="-128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FD3CC260-4BEA-A306-C86E-00D6BDEED8EA}"/>
              </a:ext>
            </a:extLst>
          </p:cNvPr>
          <p:cNvSpPr txBox="1"/>
          <p:nvPr/>
        </p:nvSpPr>
        <p:spPr>
          <a:xfrm>
            <a:off x="1958008" y="3831535"/>
            <a:ext cx="2822714" cy="56653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99233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000" dirty="0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</a:rPr>
              <a:t>方法二</a:t>
            </a:r>
            <a:r>
              <a:rPr lang="en-US" altLang="zh-TW" sz="6000" dirty="0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</a:rPr>
              <a:t>:</a:t>
            </a:r>
            <a:r>
              <a:rPr lang="zh-TW" altLang="en-US" sz="6000" dirty="0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</a:rPr>
              <a:t>直接輸入網址登入系統</a:t>
            </a:r>
            <a:endParaRPr lang="zh-TW" altLang="en-US" dirty="0">
              <a:solidFill>
                <a:schemeClr val="accent3">
                  <a:lumMod val="75000"/>
                </a:schemeClr>
              </a:solidFill>
              <a:latin typeface="GenSekiGothic JP H" panose="020B0A00000000000000" pitchFamily="34" charset="-128"/>
              <a:ea typeface="GenSekiGothic JP H" panose="020B0A00000000000000" pitchFamily="34" charset="-128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8BF59BD9-AE22-E6AF-1269-C17405579CDB}"/>
              </a:ext>
            </a:extLst>
          </p:cNvPr>
          <p:cNvSpPr txBox="1"/>
          <p:nvPr/>
        </p:nvSpPr>
        <p:spPr>
          <a:xfrm>
            <a:off x="365262" y="3355414"/>
            <a:ext cx="591626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4800" u="sng" dirty="0"/>
              <a:t>https://</a:t>
            </a:r>
            <a:r>
              <a:rPr lang="en-US" altLang="zh-TW" sz="4800" u="sng" dirty="0" err="1"/>
              <a:t>portal.k12.ntut.edu.tw</a:t>
            </a:r>
            <a:r>
              <a:rPr lang="en-US" altLang="zh-TW" sz="4800" u="sng" dirty="0"/>
              <a:t>/</a:t>
            </a:r>
            <a:r>
              <a:rPr lang="en-US" altLang="zh-TW" sz="4800" u="sng" dirty="0" err="1"/>
              <a:t>Ldap_login</a:t>
            </a:r>
            <a:r>
              <a:rPr lang="en-US" altLang="zh-TW" sz="4800" u="sng" dirty="0"/>
              <a:t>/</a:t>
            </a:r>
            <a:endParaRPr lang="zh-TW" altLang="en-US" sz="4800" u="sng" dirty="0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29CE3E04-05CB-4D93-DBE7-B782BE971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5F4B4C2B-FADB-044B-F126-9FA5AE74B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3374" y="2011680"/>
            <a:ext cx="4351129" cy="4687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754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524BF8-323E-5CFF-4D45-80E4DDC81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5400" dirty="0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</a:rPr>
              <a:t>帳密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CE0DB6C-B851-52B9-4971-EC588F0B4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847" y="1900141"/>
            <a:ext cx="10950224" cy="4297763"/>
          </a:xfrm>
        </p:spPr>
        <p:txBody>
          <a:bodyPr>
            <a:normAutofit/>
          </a:bodyPr>
          <a:lstStyle/>
          <a:p>
            <a:endParaRPr lang="en-US" altLang="zh-TW" sz="2800" dirty="0"/>
          </a:p>
          <a:p>
            <a:pPr algn="ctr">
              <a:lnSpc>
                <a:spcPct val="120000"/>
              </a:lnSpc>
            </a:pPr>
            <a:r>
              <a:rPr lang="zh-TW" altLang="en-US" sz="4000" b="1" dirty="0">
                <a:latin typeface="思源黑體 香港 Heavy" panose="020B0A00000000000000" pitchFamily="34" charset="-120"/>
                <a:ea typeface="思源黑體 香港 Heavy" panose="020B0A00000000000000" pitchFamily="34" charset="-120"/>
              </a:rPr>
              <a:t>學生帳號：學號</a:t>
            </a:r>
          </a:p>
          <a:p>
            <a:pPr algn="ctr">
              <a:lnSpc>
                <a:spcPct val="120000"/>
              </a:lnSpc>
            </a:pPr>
            <a:r>
              <a:rPr lang="zh-TW" altLang="en-US" sz="4000" b="1" dirty="0">
                <a:latin typeface="思源黑體 香港 Heavy" panose="020B0A00000000000000" pitchFamily="34" charset="-120"/>
                <a:ea typeface="思源黑體 香港 Heavy" panose="020B0A00000000000000" pitchFamily="34" charset="-120"/>
              </a:rPr>
              <a:t>預設密碼：身分證字號，英文字母大寫</a:t>
            </a:r>
            <a:endParaRPr lang="en-US" altLang="zh-TW" sz="4000" b="1" dirty="0">
              <a:latin typeface="思源黑體 香港 Heavy" panose="020B0A00000000000000" pitchFamily="34" charset="-120"/>
              <a:ea typeface="思源黑體 香港 Heavy" panose="020B0A00000000000000" pitchFamily="34" charset="-120"/>
            </a:endParaRPr>
          </a:p>
          <a:p>
            <a:pPr>
              <a:lnSpc>
                <a:spcPct val="120000"/>
              </a:lnSpc>
            </a:pPr>
            <a:endParaRPr lang="en-US" altLang="zh-TW" sz="1300" dirty="0">
              <a:latin typeface="思源黑體 香港 Heavy" panose="020B0A00000000000000" pitchFamily="34" charset="-120"/>
              <a:ea typeface="思源黑體 香港 Heavy" panose="020B0A00000000000000" pitchFamily="34" charset="-120"/>
            </a:endParaRPr>
          </a:p>
          <a:p>
            <a:pPr>
              <a:lnSpc>
                <a:spcPct val="120000"/>
              </a:lnSpc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第一次登入就一定要更改密碼才能繼續操作</a:t>
            </a:r>
            <a:endParaRPr lang="en-US" altLang="zh-TW" sz="17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若忘記帳密，須請資訊老師重新設定</a:t>
            </a:r>
          </a:p>
        </p:txBody>
      </p:sp>
    </p:spTree>
    <p:extLst>
      <p:ext uri="{BB962C8B-B14F-4D97-AF65-F5344CB8AC3E}">
        <p14:creationId xmlns:p14="http://schemas.microsoft.com/office/powerpoint/2010/main" val="3818184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5D6549B9-4CD9-6858-E656-64707C6A2F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0866" y="723422"/>
            <a:ext cx="5125165" cy="586821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4759" y="305979"/>
            <a:ext cx="9784080" cy="1508760"/>
          </a:xfrm>
        </p:spPr>
        <p:txBody>
          <a:bodyPr/>
          <a:lstStyle/>
          <a:p>
            <a:r>
              <a:rPr lang="zh-TW" altLang="en-US" sz="5400" dirty="0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</a:rPr>
              <a:t>請點選：</a:t>
            </a:r>
            <a:r>
              <a:rPr lang="zh-TW" altLang="en-US" sz="5400" dirty="0">
                <a:solidFill>
                  <a:srgbClr val="FF0000"/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</a:rPr>
              <a:t>輔導系統</a:t>
            </a:r>
            <a:endParaRPr lang="zh-TW" altLang="en-US" dirty="0">
              <a:solidFill>
                <a:srgbClr val="FF0000"/>
              </a:solidFill>
              <a:latin typeface="GenSekiGothic JP H" panose="020B0A00000000000000" pitchFamily="34" charset="-128"/>
              <a:ea typeface="GenSekiGothic JP H" panose="020B0A00000000000000" pitchFamily="34" charset="-128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7030014" y="1397295"/>
            <a:ext cx="2094108" cy="834887"/>
          </a:xfrm>
          <a:prstGeom prst="ellipse">
            <a:avLst/>
          </a:prstGeom>
          <a:noFill/>
          <a:ln w="76200"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0846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40FFECFA-3BD5-9925-2467-BBE31F4276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946" y="2398886"/>
            <a:ext cx="4631471" cy="352483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400" dirty="0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</a:rPr>
              <a:t>請點選：</a:t>
            </a:r>
            <a:r>
              <a:rPr lang="zh-TW" altLang="en-US" sz="5400" dirty="0">
                <a:solidFill>
                  <a:srgbClr val="FF0000"/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</a:rPr>
              <a:t>輔導卡</a:t>
            </a:r>
            <a:r>
              <a:rPr lang="en-US" altLang="zh-TW" sz="5400" dirty="0">
                <a:solidFill>
                  <a:srgbClr val="FF0000"/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</a:rPr>
              <a:t>a</a:t>
            </a:r>
            <a:r>
              <a:rPr lang="zh-TW" altLang="en-US" sz="5400" dirty="0">
                <a:solidFill>
                  <a:srgbClr val="FF0000"/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</a:rPr>
              <a:t>表</a:t>
            </a:r>
            <a:endParaRPr lang="zh-TW" altLang="en-US" dirty="0">
              <a:solidFill>
                <a:srgbClr val="FF0000"/>
              </a:solidFill>
              <a:latin typeface="GenSekiGothic JP H" panose="020B0A00000000000000" pitchFamily="34" charset="-128"/>
              <a:ea typeface="GenSekiGothic JP H" panose="020B0A00000000000000" pitchFamily="34" charset="-128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2413946" y="4359156"/>
            <a:ext cx="2094108" cy="834887"/>
          </a:xfrm>
          <a:prstGeom prst="ellipse">
            <a:avLst/>
          </a:prstGeom>
          <a:noFill/>
          <a:ln w="76200"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9520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</a:rPr>
              <a:t>資料填寫</a:t>
            </a:r>
            <a:r>
              <a:rPr lang="en-US" altLang="zh-TW" dirty="0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</a:rPr>
              <a:t>(</a:t>
            </a:r>
            <a:r>
              <a:rPr lang="zh-TW" altLang="en-US" dirty="0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</a:rPr>
              <a:t>共分五部分</a:t>
            </a:r>
            <a:r>
              <a:rPr lang="en-US" altLang="zh-TW" dirty="0">
                <a:solidFill>
                  <a:schemeClr val="accent3">
                    <a:lumMod val="75000"/>
                  </a:schemeClr>
                </a:solidFill>
                <a:latin typeface="GenSekiGothic JP H" panose="020B0A00000000000000" pitchFamily="34" charset="-128"/>
                <a:ea typeface="GenSekiGothic JP H" panose="020B0A00000000000000" pitchFamily="34" charset="-128"/>
              </a:rPr>
              <a:t>)</a:t>
            </a:r>
            <a:endParaRPr lang="zh-TW" altLang="en-US" dirty="0">
              <a:solidFill>
                <a:schemeClr val="accent3">
                  <a:lumMod val="75000"/>
                </a:schemeClr>
              </a:solidFill>
              <a:latin typeface="GenSekiGothic JP H" panose="020B0A00000000000000" pitchFamily="34" charset="-128"/>
              <a:ea typeface="GenSekiGothic JP H" panose="020B0A00000000000000" pitchFamily="34" charset="-128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4229930"/>
            <a:ext cx="9144000" cy="2325037"/>
          </a:xfrm>
        </p:spPr>
        <p:txBody>
          <a:bodyPr>
            <a:normAutofit/>
          </a:bodyPr>
          <a:lstStyle/>
          <a:p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本人概況      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家庭狀況</a:t>
            </a: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 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學習狀況     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        傳  </a:t>
            </a: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自我認識      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6.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生活感想</a:t>
            </a: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464881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帶狀">
  <a:themeElements>
    <a:clrScheme name="橙色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帶狀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帶狀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TM03090430[[fn=帶狀]]</Template>
  <TotalTime>159</TotalTime>
  <Words>172</Words>
  <Application>Microsoft Office PowerPoint</Application>
  <PresentationFormat>寬螢幕</PresentationFormat>
  <Paragraphs>23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8" baseType="lpstr">
      <vt:lpstr>GenSekiGothic JP H</vt:lpstr>
      <vt:lpstr>思源黑體 香港</vt:lpstr>
      <vt:lpstr>思源黑體 香港 Heavy</vt:lpstr>
      <vt:lpstr>微軟正黑體</vt:lpstr>
      <vt:lpstr>新細明體</vt:lpstr>
      <vt:lpstr>Corbel</vt:lpstr>
      <vt:lpstr>Wingdings</vt:lpstr>
      <vt:lpstr>帶狀</vt:lpstr>
      <vt:lpstr>線上A表填寫說明(高中)</vt:lpstr>
      <vt:lpstr>系統登入路徑</vt:lpstr>
      <vt:lpstr>方法一：①南光首頁往下拉相關連結 　　　　　找到「校園資訊服務」</vt:lpstr>
      <vt:lpstr>②選擇校務系統-高中</vt:lpstr>
      <vt:lpstr>方法二:直接輸入網址登入系統</vt:lpstr>
      <vt:lpstr>帳密</vt:lpstr>
      <vt:lpstr>請點選：輔導系統</vt:lpstr>
      <vt:lpstr>請點選：輔導卡a表</vt:lpstr>
      <vt:lpstr>資料填寫(共分五部分)</vt:lpstr>
      <vt:lpstr>提醒!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線上A表填寫</dc:title>
  <dc:creator>Microsoft 帳戶</dc:creator>
  <cp:lastModifiedBy>寘邦 郭</cp:lastModifiedBy>
  <cp:revision>13</cp:revision>
  <dcterms:created xsi:type="dcterms:W3CDTF">2022-10-12T00:02:54Z</dcterms:created>
  <dcterms:modified xsi:type="dcterms:W3CDTF">2023-10-04T15:04:38Z</dcterms:modified>
</cp:coreProperties>
</file>