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00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284" r:id="rId10"/>
    <p:sldId id="283" r:id="rId11"/>
    <p:sldId id="285" r:id="rId12"/>
    <p:sldId id="256" r:id="rId13"/>
    <p:sldId id="257" r:id="rId14"/>
    <p:sldId id="259" r:id="rId15"/>
    <p:sldId id="260" r:id="rId16"/>
    <p:sldId id="261" r:id="rId17"/>
    <p:sldId id="262" r:id="rId18"/>
    <p:sldId id="265" r:id="rId19"/>
    <p:sldId id="267" r:id="rId20"/>
    <p:sldId id="268" r:id="rId21"/>
    <p:sldId id="269" r:id="rId22"/>
    <p:sldId id="275" r:id="rId23"/>
    <p:sldId id="274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70" r:id="rId32"/>
    <p:sldId id="271" r:id="rId33"/>
    <p:sldId id="272" r:id="rId34"/>
    <p:sldId id="293" r:id="rId35"/>
    <p:sldId id="294" r:id="rId36"/>
    <p:sldId id="297" r:id="rId37"/>
    <p:sldId id="295" r:id="rId38"/>
    <p:sldId id="296" r:id="rId39"/>
    <p:sldId id="298" r:id="rId40"/>
    <p:sldId id="273" r:id="rId41"/>
    <p:sldId id="277" r:id="rId42"/>
    <p:sldId id="278" r:id="rId43"/>
    <p:sldId id="279" r:id="rId44"/>
    <p:sldId id="280" r:id="rId45"/>
    <p:sldId id="281" r:id="rId46"/>
    <p:sldId id="282" r:id="rId47"/>
    <p:sldId id="308" r:id="rId48"/>
    <p:sldId id="309" r:id="rId49"/>
    <p:sldId id="310" r:id="rId50"/>
    <p:sldId id="311" r:id="rId51"/>
    <p:sldId id="312" r:id="rId5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CBCC-373A-4913-ACEC-FCEBBAA6E442}" type="datetimeFigureOut">
              <a:rPr lang="zh-TW" altLang="en-US" smtClean="0"/>
              <a:t>2020/9/22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C719-86D4-4765-BCE4-7A346B28656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CBCC-373A-4913-ACEC-FCEBBAA6E442}" type="datetimeFigureOut">
              <a:rPr lang="zh-TW" altLang="en-US" smtClean="0"/>
              <a:t>2020/9/22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C719-86D4-4765-BCE4-7A346B28656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CBCC-373A-4913-ACEC-FCEBBAA6E442}" type="datetimeFigureOut">
              <a:rPr lang="zh-TW" altLang="en-US" smtClean="0"/>
              <a:t>2020/9/22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C719-86D4-4765-BCE4-7A346B286568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CBCC-373A-4913-ACEC-FCEBBAA6E442}" type="datetimeFigureOut">
              <a:rPr lang="zh-TW" altLang="en-US" smtClean="0"/>
              <a:t>2020/9/22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C719-86D4-4765-BCE4-7A346B28656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CBCC-373A-4913-ACEC-FCEBBAA6E442}" type="datetimeFigureOut">
              <a:rPr lang="zh-TW" altLang="en-US" smtClean="0"/>
              <a:t>2020/9/22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C719-86D4-4765-BCE4-7A346B28656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CBCC-373A-4913-ACEC-FCEBBAA6E442}" type="datetimeFigureOut">
              <a:rPr lang="zh-TW" altLang="en-US" smtClean="0"/>
              <a:t>2020/9/22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C719-86D4-4765-BCE4-7A346B28656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CBCC-373A-4913-ACEC-FCEBBAA6E442}" type="datetimeFigureOut">
              <a:rPr lang="zh-TW" altLang="en-US" smtClean="0"/>
              <a:t>2020/9/22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C719-86D4-4765-BCE4-7A346B28656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CBCC-373A-4913-ACEC-FCEBBAA6E442}" type="datetimeFigureOut">
              <a:rPr lang="zh-TW" altLang="en-US" smtClean="0"/>
              <a:t>2020/9/22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C719-86D4-4765-BCE4-7A346B28656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CBCC-373A-4913-ACEC-FCEBBAA6E442}" type="datetimeFigureOut">
              <a:rPr lang="zh-TW" altLang="en-US" smtClean="0"/>
              <a:t>2020/9/22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C719-86D4-4765-BCE4-7A346B28656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CBCC-373A-4913-ACEC-FCEBBAA6E442}" type="datetimeFigureOut">
              <a:rPr lang="zh-TW" altLang="en-US" smtClean="0"/>
              <a:t>2020/9/22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C719-86D4-4765-BCE4-7A346B28656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CBCC-373A-4913-ACEC-FCEBBAA6E442}" type="datetimeFigureOut">
              <a:rPr lang="zh-TW" altLang="en-US" smtClean="0"/>
              <a:t>2020/9/22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C719-86D4-4765-BCE4-7A346B28656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943CBCC-373A-4913-ACEC-FCEBBAA6E442}" type="datetimeFigureOut">
              <a:rPr lang="zh-TW" altLang="en-US" smtClean="0"/>
              <a:t>2020/9/22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F25C719-86D4-4765-BCE4-7A346B28656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ono.tp.edu.tw/course/8167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40160"/>
          </a:xfrm>
        </p:spPr>
        <p:txBody>
          <a:bodyPr/>
          <a:lstStyle/>
          <a:p>
            <a:r>
              <a:rPr lang="zh-TW" altLang="en-US" sz="7200" dirty="0" smtClean="0"/>
              <a:t>台南市南光中學</a:t>
            </a:r>
            <a:endParaRPr lang="zh-TW" altLang="en-US" sz="7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55576" y="2852936"/>
            <a:ext cx="7848872" cy="1224136"/>
          </a:xfrm>
        </p:spPr>
        <p:txBody>
          <a:bodyPr>
            <a:noAutofit/>
          </a:bodyPr>
          <a:lstStyle/>
          <a:p>
            <a:r>
              <a:rPr lang="zh-TW" altLang="en-US" sz="4800" dirty="0" smtClean="0">
                <a:latin typeface="+mj-ea"/>
                <a:ea typeface="+mj-ea"/>
              </a:rPr>
              <a:t>防疫期間，停課不停學</a:t>
            </a:r>
            <a:endParaRPr lang="en-US" altLang="zh-TW" sz="4800" dirty="0" smtClean="0">
              <a:latin typeface="+mj-ea"/>
              <a:ea typeface="+mj-ea"/>
            </a:endParaRPr>
          </a:p>
          <a:p>
            <a:r>
              <a:rPr lang="zh-TW" altLang="en-US" sz="4800" dirty="0" smtClean="0">
                <a:latin typeface="+mj-ea"/>
                <a:ea typeface="+mj-ea"/>
              </a:rPr>
              <a:t>南光中學相關因應配套措施</a:t>
            </a:r>
            <a:endParaRPr lang="zh-TW" altLang="en-US" sz="4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5589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" y="1810836"/>
            <a:ext cx="822960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訊息串</a:t>
            </a:r>
            <a:r>
              <a:rPr lang="zh-TW" altLang="en-US" dirty="0" smtClean="0"/>
              <a:t>：</a:t>
            </a:r>
            <a:r>
              <a:rPr lang="en-US" altLang="zh-TW" dirty="0"/>
              <a:t> </a:t>
            </a:r>
            <a:r>
              <a:rPr lang="zh-TW" altLang="en-US" dirty="0"/>
              <a:t>公告</a:t>
            </a:r>
            <a:r>
              <a:rPr lang="zh-TW" altLang="en-US" dirty="0" smtClean="0"/>
              <a:t>用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2427962" y="3789041"/>
            <a:ext cx="3888432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043608" y="5778842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按下</a:t>
            </a:r>
            <a:r>
              <a:rPr lang="en-US" altLang="zh-TW" sz="2800" dirty="0" smtClean="0"/>
              <a:t>[</a:t>
            </a:r>
            <a:r>
              <a:rPr lang="zh-TW" altLang="en-US" sz="2800" dirty="0" smtClean="0"/>
              <a:t>向全班宣布</a:t>
            </a:r>
            <a:r>
              <a:rPr lang="en-US" altLang="zh-TW" sz="2800" dirty="0" smtClean="0"/>
              <a:t>]</a:t>
            </a:r>
            <a:r>
              <a:rPr lang="zh-TW" altLang="en-US" sz="2800" dirty="0" smtClean="0"/>
              <a:t>，可以公告一些注意事項。</a:t>
            </a:r>
            <a:endParaRPr lang="zh-TW" altLang="en-US" sz="2800" dirty="0"/>
          </a:p>
        </p:txBody>
      </p:sp>
      <p:sp>
        <p:nvSpPr>
          <p:cNvPr id="6" name="橢圓 5"/>
          <p:cNvSpPr/>
          <p:nvPr/>
        </p:nvSpPr>
        <p:spPr>
          <a:xfrm>
            <a:off x="3347864" y="1772816"/>
            <a:ext cx="102431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48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4648"/>
            <a:ext cx="8229600" cy="3460536"/>
          </a:xfrm>
        </p:spPr>
      </p:pic>
      <p:sp>
        <p:nvSpPr>
          <p:cNvPr id="5" name="橢圓 4"/>
          <p:cNvSpPr/>
          <p:nvPr/>
        </p:nvSpPr>
        <p:spPr>
          <a:xfrm>
            <a:off x="7740352" y="1628800"/>
            <a:ext cx="1224136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187624" y="5589240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內有</a:t>
            </a:r>
            <a:r>
              <a:rPr lang="en-US" altLang="zh-TW" sz="2800" dirty="0" smtClean="0"/>
              <a:t>[</a:t>
            </a:r>
            <a:r>
              <a:rPr lang="zh-TW" altLang="en-US" sz="2800" dirty="0" smtClean="0"/>
              <a:t>課程詳細資料</a:t>
            </a:r>
            <a:r>
              <a:rPr lang="en-US" altLang="zh-TW" sz="2800" dirty="0" smtClean="0"/>
              <a:t>]</a:t>
            </a:r>
            <a:r>
              <a:rPr lang="zh-TW" altLang="en-US" sz="2800" dirty="0" smtClean="0"/>
              <a:t>、</a:t>
            </a:r>
            <a:r>
              <a:rPr lang="en-US" altLang="zh-TW" sz="2800" dirty="0" smtClean="0"/>
              <a:t>[</a:t>
            </a:r>
            <a:r>
              <a:rPr lang="zh-TW" altLang="en-US" sz="2800" dirty="0" smtClean="0"/>
              <a:t>一般</a:t>
            </a:r>
            <a:r>
              <a:rPr lang="en-US" altLang="zh-TW" sz="2800" dirty="0" smtClean="0"/>
              <a:t>]</a:t>
            </a:r>
            <a:r>
              <a:rPr lang="zh-TW" altLang="en-US" sz="2800" dirty="0" smtClean="0"/>
              <a:t>、</a:t>
            </a:r>
            <a:r>
              <a:rPr lang="en-US" altLang="zh-TW" sz="2800" dirty="0" smtClean="0"/>
              <a:t>[</a:t>
            </a:r>
            <a:r>
              <a:rPr lang="zh-TW" altLang="en-US" sz="2800" dirty="0" smtClean="0"/>
              <a:t>成績</a:t>
            </a:r>
            <a:r>
              <a:rPr lang="en-US" altLang="zh-TW" sz="2800" dirty="0" smtClean="0"/>
              <a:t>]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6193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520" y="230783"/>
            <a:ext cx="8422704" cy="1470025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更改訊息串張貼課程訊息模式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0806" y="5589240"/>
            <a:ext cx="6400800" cy="83981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建議只有</a:t>
            </a:r>
            <a:r>
              <a:rPr lang="zh-TW" altLang="en-US" dirty="0"/>
              <a:t>老師可以張貼訊息或留言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84" y="1700808"/>
            <a:ext cx="6986587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橢圓 3"/>
          <p:cNvSpPr/>
          <p:nvPr/>
        </p:nvSpPr>
        <p:spPr>
          <a:xfrm>
            <a:off x="4788024" y="3000128"/>
            <a:ext cx="1656184" cy="19442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44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698662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編修課程說明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1475656" y="602128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/>
              <a:t>編修完要按儲存</a:t>
            </a:r>
            <a:endParaRPr lang="zh-TW" altLang="en-US" sz="2800" dirty="0"/>
          </a:p>
        </p:txBody>
      </p:sp>
      <p:sp>
        <p:nvSpPr>
          <p:cNvPr id="4" name="橢圓 3"/>
          <p:cNvSpPr/>
          <p:nvPr/>
        </p:nvSpPr>
        <p:spPr>
          <a:xfrm>
            <a:off x="7308304" y="2276872"/>
            <a:ext cx="720080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861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61967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課程活動：主題 </a:t>
            </a:r>
            <a:r>
              <a:rPr lang="en-US" altLang="zh-TW" dirty="0" smtClean="0"/>
              <a:t>/</a:t>
            </a:r>
            <a:r>
              <a:rPr lang="zh-TW" altLang="en-US" dirty="0" smtClean="0"/>
              <a:t>作業</a:t>
            </a:r>
            <a:r>
              <a:rPr lang="en-US" altLang="zh-TW" dirty="0" smtClean="0"/>
              <a:t>/</a:t>
            </a:r>
            <a:r>
              <a:rPr lang="zh-TW" altLang="en-US" dirty="0" smtClean="0"/>
              <a:t>測驗作業    </a:t>
            </a:r>
            <a:r>
              <a:rPr lang="en-US" altLang="zh-TW" dirty="0" smtClean="0"/>
              <a:t>/</a:t>
            </a:r>
            <a:r>
              <a:rPr lang="zh-TW" altLang="en-US" dirty="0" smtClean="0"/>
              <a:t>問題</a:t>
            </a:r>
            <a:r>
              <a:rPr lang="en-US" altLang="zh-TW" dirty="0" smtClean="0"/>
              <a:t> </a:t>
            </a:r>
            <a:r>
              <a:rPr lang="zh-TW" altLang="en-US" dirty="0" smtClean="0"/>
              <a:t> </a:t>
            </a:r>
            <a:r>
              <a:rPr lang="en-US" altLang="zh-TW" dirty="0" smtClean="0"/>
              <a:t>/</a:t>
            </a:r>
            <a:r>
              <a:rPr lang="zh-TW" altLang="en-US" dirty="0" smtClean="0"/>
              <a:t>資料</a:t>
            </a:r>
            <a:endParaRPr lang="zh-TW" altLang="en-US" dirty="0"/>
          </a:p>
        </p:txBody>
      </p:sp>
      <p:sp>
        <p:nvSpPr>
          <p:cNvPr id="3" name="橢圓 2"/>
          <p:cNvSpPr/>
          <p:nvPr/>
        </p:nvSpPr>
        <p:spPr>
          <a:xfrm>
            <a:off x="3995936" y="2204864"/>
            <a:ext cx="864096" cy="15121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1619672" y="3104964"/>
            <a:ext cx="1512168" cy="16201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403648" y="602128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按下課堂作業，開始建立課程活動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839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72819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課程活動：如何新增單元主題</a:t>
            </a:r>
            <a:endParaRPr lang="zh-TW" altLang="en-US" dirty="0"/>
          </a:p>
        </p:txBody>
      </p:sp>
      <p:sp>
        <p:nvSpPr>
          <p:cNvPr id="3" name="橢圓 2"/>
          <p:cNvSpPr/>
          <p:nvPr/>
        </p:nvSpPr>
        <p:spPr>
          <a:xfrm>
            <a:off x="2195736" y="4221088"/>
            <a:ext cx="1296144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06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在課程下輸入一個主題名稱</a:t>
            </a:r>
            <a:endParaRPr lang="zh-TW" altLang="en-US" dirty="0"/>
          </a:p>
        </p:txBody>
      </p:sp>
      <p:sp>
        <p:nvSpPr>
          <p:cNvPr id="3" name="橢圓 2"/>
          <p:cNvSpPr/>
          <p:nvPr/>
        </p:nvSpPr>
        <p:spPr>
          <a:xfrm>
            <a:off x="2699792" y="3429000"/>
            <a:ext cx="309634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25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37" y="1900099"/>
            <a:ext cx="6980525" cy="35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如何修改主題的名稱</a:t>
            </a:r>
            <a:endParaRPr lang="zh-TW" altLang="en-US" dirty="0"/>
          </a:p>
        </p:txBody>
      </p:sp>
      <p:sp>
        <p:nvSpPr>
          <p:cNvPr id="3" name="橢圓 2"/>
          <p:cNvSpPr/>
          <p:nvPr/>
        </p:nvSpPr>
        <p:spPr>
          <a:xfrm>
            <a:off x="6444208" y="3068960"/>
            <a:ext cx="1584176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043608" y="5805264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按課程名稱右邊的三個點，內有功能選項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1014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37" y="1900099"/>
            <a:ext cx="6980525" cy="376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如何修改主題的名稱</a:t>
            </a:r>
            <a:endParaRPr lang="zh-TW" altLang="en-US" dirty="0"/>
          </a:p>
        </p:txBody>
      </p:sp>
      <p:sp>
        <p:nvSpPr>
          <p:cNvPr id="3" name="橢圓 2"/>
          <p:cNvSpPr/>
          <p:nvPr/>
        </p:nvSpPr>
        <p:spPr>
          <a:xfrm>
            <a:off x="5724128" y="3429000"/>
            <a:ext cx="2304256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971600" y="602128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可以重新命名主題名稱，或是刪除主題名稱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8531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如何移動主題順序</a:t>
            </a:r>
            <a:r>
              <a:rPr lang="en-US" altLang="zh-TW" dirty="0" smtClean="0"/>
              <a:t>-</a:t>
            </a:r>
            <a:r>
              <a:rPr lang="zh-TW" altLang="en-US" dirty="0" smtClean="0"/>
              <a:t>上下互換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115616" y="6165304"/>
            <a:ext cx="5707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/>
              <a:t>點選要移動的課程：課程</a:t>
            </a:r>
            <a:r>
              <a:rPr lang="en-US" altLang="zh-TW" sz="2800" dirty="0" smtClean="0"/>
              <a:t>2-1090210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179688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2204864"/>
            <a:ext cx="7344816" cy="43204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sz="4800" dirty="0" smtClean="0"/>
              <a:t>新型冠狀病毒</a:t>
            </a:r>
            <a:r>
              <a:rPr lang="en-US" altLang="zh-TW" sz="4800" dirty="0" smtClean="0"/>
              <a:t>(</a:t>
            </a:r>
            <a:r>
              <a:rPr lang="zh-TW" altLang="en-US" sz="4800" dirty="0" smtClean="0"/>
              <a:t>武漢肺炎</a:t>
            </a:r>
            <a:r>
              <a:rPr lang="en-US" altLang="zh-TW" sz="4800" dirty="0" smtClean="0"/>
              <a:t>)</a:t>
            </a:r>
          </a:p>
          <a:p>
            <a:pPr marL="0" indent="0" algn="ctr">
              <a:buNone/>
            </a:pPr>
            <a:endParaRPr lang="en-US" altLang="zh-TW" sz="4800" dirty="0" smtClean="0"/>
          </a:p>
          <a:p>
            <a:pPr marL="0" indent="0" algn="ctr">
              <a:buNone/>
            </a:pPr>
            <a:r>
              <a:rPr lang="en-US" altLang="zh-TW" sz="4800" dirty="0" smtClean="0"/>
              <a:t>1</a:t>
            </a:r>
            <a:r>
              <a:rPr lang="zh-TW" altLang="en-US" sz="4800" dirty="0" smtClean="0"/>
              <a:t>例確診，全班停課。</a:t>
            </a:r>
            <a:endParaRPr lang="en-US" altLang="zh-TW" sz="4800" dirty="0" smtClean="0"/>
          </a:p>
          <a:p>
            <a:pPr marL="0" indent="0" algn="ctr">
              <a:buNone/>
            </a:pPr>
            <a:endParaRPr lang="en-US" altLang="zh-TW" sz="4800" dirty="0" smtClean="0"/>
          </a:p>
          <a:p>
            <a:pPr marL="0" indent="0" algn="ctr">
              <a:buNone/>
            </a:pPr>
            <a:r>
              <a:rPr lang="en-US" altLang="zh-TW" sz="4800" dirty="0" smtClean="0"/>
              <a:t>2</a:t>
            </a:r>
            <a:r>
              <a:rPr lang="zh-TW" altLang="en-US" sz="4800" dirty="0" smtClean="0"/>
              <a:t>例確診，全校停課。</a:t>
            </a:r>
            <a:endParaRPr lang="en-US" altLang="zh-TW" sz="4800" dirty="0" smtClean="0"/>
          </a:p>
          <a:p>
            <a:pPr marL="0" indent="0" algn="ctr">
              <a:buNone/>
            </a:pP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 smtClean="0"/>
              <a:t>目前教育部規定</a:t>
            </a:r>
            <a:endParaRPr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42264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移動主題順序</a:t>
            </a:r>
            <a:r>
              <a:rPr lang="en-US" altLang="zh-TW" dirty="0" smtClean="0"/>
              <a:t>-</a:t>
            </a:r>
            <a:r>
              <a:rPr lang="zh-TW" altLang="en-US" dirty="0" smtClean="0"/>
              <a:t>上下互換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971600" y="6093296"/>
            <a:ext cx="4499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/>
              <a:t>拖拉課程</a:t>
            </a:r>
            <a:r>
              <a:rPr lang="en-US" altLang="zh-TW" sz="2800" dirty="0" smtClean="0"/>
              <a:t>2</a:t>
            </a:r>
            <a:r>
              <a:rPr lang="zh-TW" altLang="en-US" sz="2800" dirty="0" smtClean="0"/>
              <a:t>移動至課程</a:t>
            </a:r>
            <a:r>
              <a:rPr lang="en-US" altLang="zh-TW" sz="2800" dirty="0" smtClean="0"/>
              <a:t>1</a:t>
            </a:r>
            <a:r>
              <a:rPr lang="zh-TW" altLang="en-US" sz="2800" dirty="0" smtClean="0"/>
              <a:t>下方</a:t>
            </a:r>
            <a:endParaRPr lang="zh-TW" altLang="en-US" sz="2800" dirty="0"/>
          </a:p>
        </p:txBody>
      </p:sp>
      <p:sp>
        <p:nvSpPr>
          <p:cNvPr id="6" name="向下箭號 5"/>
          <p:cNvSpPr/>
          <p:nvPr/>
        </p:nvSpPr>
        <p:spPr>
          <a:xfrm>
            <a:off x="5004048" y="3501008"/>
            <a:ext cx="21602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924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37" y="1462869"/>
            <a:ext cx="6980525" cy="393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新增學生作業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79512" y="5805264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/>
              <a:t>作業：出作業給學生繳交。點選</a:t>
            </a:r>
            <a:r>
              <a:rPr lang="en-US" altLang="zh-TW" sz="2800" dirty="0" smtClean="0"/>
              <a:t>[+</a:t>
            </a:r>
            <a:r>
              <a:rPr lang="zh-TW" altLang="en-US" sz="2800" dirty="0" smtClean="0"/>
              <a:t>建立</a:t>
            </a:r>
            <a:r>
              <a:rPr lang="en-US" altLang="zh-TW" sz="2800" dirty="0" smtClean="0"/>
              <a:t>]</a:t>
            </a:r>
            <a:r>
              <a:rPr lang="en-US" altLang="zh-TW" sz="2800" dirty="0" smtClean="0">
                <a:sym typeface="Wingdings" panose="05000000000000000000" pitchFamily="2" charset="2"/>
              </a:rPr>
              <a:t></a:t>
            </a:r>
            <a:r>
              <a:rPr lang="zh-TW" altLang="en-US" sz="2800" dirty="0" smtClean="0">
                <a:sym typeface="Wingdings" panose="05000000000000000000" pitchFamily="2" charset="2"/>
              </a:rPr>
              <a:t>按</a:t>
            </a:r>
            <a:r>
              <a:rPr lang="en-US" altLang="zh-TW" sz="2800" dirty="0" smtClean="0">
                <a:sym typeface="Wingdings" panose="05000000000000000000" pitchFamily="2" charset="2"/>
              </a:rPr>
              <a:t>[</a:t>
            </a:r>
            <a:r>
              <a:rPr lang="zh-TW" altLang="en-US" sz="2800" dirty="0" smtClean="0"/>
              <a:t>作業</a:t>
            </a:r>
            <a:r>
              <a:rPr lang="en-US" altLang="zh-TW" sz="2800" dirty="0" smtClean="0"/>
              <a:t>]</a:t>
            </a:r>
            <a:endParaRPr lang="zh-TW" altLang="en-US" sz="2800" dirty="0"/>
          </a:p>
        </p:txBody>
      </p:sp>
      <p:sp>
        <p:nvSpPr>
          <p:cNvPr id="3" name="橢圓 2"/>
          <p:cNvSpPr/>
          <p:nvPr/>
        </p:nvSpPr>
        <p:spPr>
          <a:xfrm>
            <a:off x="2483768" y="2780928"/>
            <a:ext cx="208823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0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1"/>
            <a:ext cx="8229600" cy="3420379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新增學生作業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67544" y="4726650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建立</a:t>
            </a:r>
            <a:r>
              <a:rPr lang="en-US" altLang="zh-TW" sz="2800" dirty="0" smtClean="0">
                <a:sym typeface="Wingdings" panose="05000000000000000000" pitchFamily="2" charset="2"/>
              </a:rPr>
              <a:t></a:t>
            </a:r>
            <a:r>
              <a:rPr lang="zh-TW" altLang="en-US" sz="2800" dirty="0" smtClean="0">
                <a:sym typeface="Wingdings" panose="05000000000000000000" pitchFamily="2" charset="2"/>
              </a:rPr>
              <a:t>可以用</a:t>
            </a:r>
            <a:r>
              <a:rPr lang="en-US" altLang="zh-TW" sz="2800" dirty="0" smtClean="0">
                <a:sym typeface="Wingdings" panose="05000000000000000000" pitchFamily="2" charset="2"/>
              </a:rPr>
              <a:t>google</a:t>
            </a:r>
            <a:r>
              <a:rPr lang="zh-TW" altLang="en-US" sz="2800" dirty="0" smtClean="0">
                <a:sym typeface="Wingdings" panose="05000000000000000000" pitchFamily="2" charset="2"/>
              </a:rPr>
              <a:t>這</a:t>
            </a:r>
            <a:r>
              <a:rPr lang="en-US" altLang="zh-TW" sz="2800" dirty="0" smtClean="0">
                <a:sym typeface="Wingdings" panose="05000000000000000000" pitchFamily="2" charset="2"/>
              </a:rPr>
              <a:t>5</a:t>
            </a:r>
            <a:r>
              <a:rPr lang="zh-TW" altLang="en-US" sz="2800" dirty="0" smtClean="0">
                <a:sym typeface="Wingdings" panose="05000000000000000000" pitchFamily="2" charset="2"/>
              </a:rPr>
              <a:t>種</a:t>
            </a:r>
            <a:r>
              <a:rPr lang="zh-TW" altLang="en-US" sz="2800" dirty="0">
                <a:sym typeface="Wingdings" panose="05000000000000000000" pitchFamily="2" charset="2"/>
              </a:rPr>
              <a:t>檔案</a:t>
            </a:r>
            <a:r>
              <a:rPr lang="zh-TW" altLang="en-US" sz="2800" dirty="0" smtClean="0">
                <a:sym typeface="Wingdings" panose="05000000000000000000" pitchFamily="2" charset="2"/>
              </a:rPr>
              <a:t>格式：文件、簡報、試算表、繪圖、表單，自行建立新的作業資料</a:t>
            </a:r>
            <a:r>
              <a:rPr lang="en-US" altLang="zh-TW" sz="2800" dirty="0" smtClean="0">
                <a:sym typeface="Wingdings" panose="05000000000000000000" pitchFamily="2" charset="2"/>
              </a:rPr>
              <a:t>(</a:t>
            </a:r>
            <a:r>
              <a:rPr lang="zh-TW" altLang="en-US" sz="2800" dirty="0" smtClean="0">
                <a:sym typeface="Wingdings" panose="05000000000000000000" pitchFamily="2" charset="2"/>
              </a:rPr>
              <a:t>以新檔案方式建立</a:t>
            </a:r>
            <a:r>
              <a:rPr lang="en-US" altLang="zh-TW" sz="2800" dirty="0" smtClean="0">
                <a:sym typeface="Wingdings" panose="05000000000000000000" pitchFamily="2" charset="2"/>
              </a:rPr>
              <a:t>)</a:t>
            </a:r>
            <a:endParaRPr lang="zh-TW" altLang="en-US" sz="2800" dirty="0"/>
          </a:p>
        </p:txBody>
      </p:sp>
      <p:sp>
        <p:nvSpPr>
          <p:cNvPr id="8" name="橢圓 7"/>
          <p:cNvSpPr/>
          <p:nvPr/>
        </p:nvSpPr>
        <p:spPr>
          <a:xfrm>
            <a:off x="1403648" y="3212976"/>
            <a:ext cx="936104" cy="14761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615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66481"/>
            <a:ext cx="8229600" cy="3634727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新增學生作業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67544" y="5805264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新增</a:t>
            </a:r>
            <a:r>
              <a:rPr lang="en-US" altLang="zh-TW" sz="2800" dirty="0" smtClean="0">
                <a:sym typeface="Wingdings" panose="05000000000000000000" pitchFamily="2" charset="2"/>
              </a:rPr>
              <a:t></a:t>
            </a:r>
            <a:r>
              <a:rPr lang="zh-TW" altLang="en-US" sz="2800" dirty="0" smtClean="0">
                <a:sym typeface="Wingdings" panose="05000000000000000000" pitchFamily="2" charset="2"/>
              </a:rPr>
              <a:t>用這</a:t>
            </a:r>
            <a:r>
              <a:rPr lang="en-US" altLang="zh-TW" sz="2800" dirty="0" smtClean="0">
                <a:sym typeface="Wingdings" panose="05000000000000000000" pitchFamily="2" charset="2"/>
              </a:rPr>
              <a:t>4</a:t>
            </a:r>
            <a:r>
              <a:rPr lang="zh-TW" altLang="en-US" sz="2800" dirty="0" smtClean="0">
                <a:sym typeface="Wingdings" panose="05000000000000000000" pitchFamily="2" charset="2"/>
              </a:rPr>
              <a:t>種方式，將現有題庫資源直接拉進來</a:t>
            </a:r>
            <a:endParaRPr lang="zh-TW" altLang="en-US" sz="2800" dirty="0"/>
          </a:p>
        </p:txBody>
      </p:sp>
      <p:sp>
        <p:nvSpPr>
          <p:cNvPr id="7" name="橢圓 6"/>
          <p:cNvSpPr/>
          <p:nvPr/>
        </p:nvSpPr>
        <p:spPr>
          <a:xfrm>
            <a:off x="827584" y="2996952"/>
            <a:ext cx="792088" cy="23042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876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7" y="2675467"/>
            <a:ext cx="7408333" cy="3450696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新增學生</a:t>
            </a:r>
            <a:r>
              <a:rPr lang="zh-TW" altLang="en-US" dirty="0" smtClean="0"/>
              <a:t>作業使用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雲端硬碟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539552" y="6093296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在雲端硬碟中，選定某作業，選按後，按下</a:t>
            </a:r>
            <a:r>
              <a:rPr lang="en-US" altLang="zh-TW" sz="2800" dirty="0" smtClean="0"/>
              <a:t>[</a:t>
            </a:r>
            <a:r>
              <a:rPr lang="zh-TW" altLang="en-US" sz="2800" dirty="0" smtClean="0"/>
              <a:t>新增</a:t>
            </a:r>
            <a:r>
              <a:rPr lang="en-US" altLang="zh-TW" sz="2800" dirty="0" smtClean="0"/>
              <a:t>]</a:t>
            </a:r>
            <a:endParaRPr lang="zh-TW" altLang="en-US" sz="2800" dirty="0"/>
          </a:p>
        </p:txBody>
      </p:sp>
      <p:sp>
        <p:nvSpPr>
          <p:cNvPr id="6" name="橢圓 5"/>
          <p:cNvSpPr/>
          <p:nvPr/>
        </p:nvSpPr>
        <p:spPr>
          <a:xfrm>
            <a:off x="4535996" y="3933056"/>
            <a:ext cx="1404156" cy="18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0130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7" y="2675467"/>
            <a:ext cx="7408333" cy="3450696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新增學生</a:t>
            </a:r>
            <a:r>
              <a:rPr lang="zh-TW" altLang="en-US" dirty="0" smtClean="0"/>
              <a:t>作業</a:t>
            </a:r>
            <a:r>
              <a:rPr lang="en-US" altLang="zh-TW" dirty="0" smtClean="0"/>
              <a:t>—</a:t>
            </a:r>
            <a:r>
              <a:rPr lang="zh-TW" altLang="en-US" dirty="0" smtClean="0"/>
              <a:t>使用連結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7493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7" y="2675467"/>
            <a:ext cx="7408333" cy="3450696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新增學生作業</a:t>
            </a:r>
            <a:r>
              <a:rPr lang="en-US" altLang="zh-TW" dirty="0"/>
              <a:t>—</a:t>
            </a:r>
            <a:r>
              <a:rPr lang="zh-TW" altLang="en-US" dirty="0"/>
              <a:t>使用連結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23528" y="5085184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貼上</a:t>
            </a:r>
            <a:r>
              <a:rPr lang="en-US" altLang="zh-TW" sz="2800" dirty="0" smtClean="0">
                <a:hlinkClick r:id="rId3"/>
              </a:rPr>
              <a:t>ono.tp.edu.tw/course/8167</a:t>
            </a:r>
            <a:r>
              <a:rPr lang="zh-TW" altLang="en-US" sz="2800" dirty="0" smtClean="0"/>
              <a:t>，並按下</a:t>
            </a:r>
            <a:r>
              <a:rPr lang="en-US" altLang="zh-TW" sz="2800" dirty="0" smtClean="0"/>
              <a:t>[</a:t>
            </a:r>
            <a:r>
              <a:rPr lang="zh-TW" altLang="en-US" sz="2800" dirty="0" smtClean="0"/>
              <a:t>新增連結</a:t>
            </a:r>
            <a:r>
              <a:rPr lang="en-US" altLang="zh-TW" sz="2800" dirty="0" smtClean="0"/>
              <a:t>]</a:t>
            </a:r>
            <a:endParaRPr lang="zh-TW" altLang="en-US" sz="2800" dirty="0"/>
          </a:p>
        </p:txBody>
      </p:sp>
      <p:sp>
        <p:nvSpPr>
          <p:cNvPr id="6" name="橢圓 5"/>
          <p:cNvSpPr/>
          <p:nvPr/>
        </p:nvSpPr>
        <p:spPr>
          <a:xfrm>
            <a:off x="3059832" y="3645024"/>
            <a:ext cx="3024336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4427984" y="4221088"/>
            <a:ext cx="2016224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63146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7" y="2675467"/>
            <a:ext cx="7408333" cy="3450696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新增學生作業</a:t>
            </a:r>
            <a:r>
              <a:rPr lang="en-US" altLang="zh-TW" dirty="0"/>
              <a:t>—</a:t>
            </a:r>
            <a:r>
              <a:rPr lang="zh-TW" altLang="en-US" dirty="0"/>
              <a:t>使用連結</a:t>
            </a:r>
          </a:p>
        </p:txBody>
      </p:sp>
      <p:sp>
        <p:nvSpPr>
          <p:cNvPr id="5" name="橢圓 4"/>
          <p:cNvSpPr/>
          <p:nvPr/>
        </p:nvSpPr>
        <p:spPr>
          <a:xfrm>
            <a:off x="971600" y="3789040"/>
            <a:ext cx="4752528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115616" y="5445224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有該網址對應的課程了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64928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6402180" cy="3917032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新增學生作業</a:t>
            </a:r>
            <a:r>
              <a:rPr lang="en-US" altLang="zh-TW" dirty="0"/>
              <a:t>—</a:t>
            </a:r>
            <a:r>
              <a:rPr lang="zh-TW" altLang="en-US" dirty="0" smtClean="0"/>
              <a:t>使用檔案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3978297" y="3284984"/>
            <a:ext cx="2376264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1259632" y="4905164"/>
            <a:ext cx="1224136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115616" y="5805264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選擇要上傳的檔案後，按下</a:t>
            </a:r>
            <a:r>
              <a:rPr lang="en-US" altLang="zh-TW" sz="2800" dirty="0" smtClean="0"/>
              <a:t>[</a:t>
            </a:r>
            <a:r>
              <a:rPr lang="zh-TW" altLang="en-US" sz="2800" dirty="0" smtClean="0"/>
              <a:t>上傳</a:t>
            </a:r>
            <a:r>
              <a:rPr lang="en-US" altLang="zh-TW" sz="2800" dirty="0" smtClean="0"/>
              <a:t>]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11817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7" y="2675467"/>
            <a:ext cx="7408333" cy="3450696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新增學生作業</a:t>
            </a:r>
            <a:r>
              <a:rPr lang="en-US" altLang="zh-TW" dirty="0"/>
              <a:t>—</a:t>
            </a:r>
            <a:r>
              <a:rPr lang="zh-TW" altLang="en-US" dirty="0" smtClean="0"/>
              <a:t>使用</a:t>
            </a:r>
            <a:r>
              <a:rPr lang="en-US" altLang="zh-TW" dirty="0" smtClean="0"/>
              <a:t>YouTube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1979712" y="2780928"/>
            <a:ext cx="3384376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259632" y="5589240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貼上由</a:t>
            </a:r>
            <a:r>
              <a:rPr lang="en-US" altLang="zh-TW" sz="2800" dirty="0" smtClean="0"/>
              <a:t>YouTube</a:t>
            </a:r>
            <a:r>
              <a:rPr lang="zh-TW" altLang="en-US" sz="2800" dirty="0" smtClean="0"/>
              <a:t>網址列剪下的網址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07163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sz="4800" dirty="0" smtClean="0"/>
              <a:t>數位學習平台學習可分</a:t>
            </a:r>
            <a:endParaRPr lang="en-US" altLang="zh-TW" sz="4800" dirty="0" smtClean="0"/>
          </a:p>
          <a:p>
            <a:endParaRPr lang="en-US" altLang="zh-TW" sz="4800" dirty="0" smtClean="0"/>
          </a:p>
          <a:p>
            <a:r>
              <a:rPr lang="en-US" altLang="zh-TW" sz="4800" dirty="0" smtClean="0"/>
              <a:t>1</a:t>
            </a:r>
            <a:r>
              <a:rPr lang="zh-TW" altLang="en-US" sz="4800" dirty="0" smtClean="0"/>
              <a:t>、線上同步</a:t>
            </a:r>
            <a:r>
              <a:rPr lang="en-US" altLang="zh-TW" sz="4800" dirty="0" smtClean="0"/>
              <a:t>(</a:t>
            </a:r>
            <a:r>
              <a:rPr lang="zh-TW" altLang="en-US" sz="4800" dirty="0" smtClean="0"/>
              <a:t>直播</a:t>
            </a:r>
            <a:r>
              <a:rPr lang="en-US" altLang="zh-TW" sz="4800" dirty="0" smtClean="0"/>
              <a:t>)</a:t>
            </a:r>
          </a:p>
          <a:p>
            <a:endParaRPr lang="en-US" altLang="zh-TW" sz="4800" dirty="0"/>
          </a:p>
          <a:p>
            <a:r>
              <a:rPr lang="en-US" altLang="zh-TW" sz="4800" dirty="0" smtClean="0"/>
              <a:t>2</a:t>
            </a:r>
            <a:r>
              <a:rPr lang="zh-TW" altLang="en-US" sz="4800" dirty="0" smtClean="0"/>
              <a:t>、線上非同步</a:t>
            </a:r>
            <a:r>
              <a:rPr lang="en-US" altLang="zh-TW" sz="4800" dirty="0" smtClean="0"/>
              <a:t>(</a:t>
            </a:r>
            <a:r>
              <a:rPr lang="zh-TW" altLang="en-US" sz="4800" dirty="0" smtClean="0"/>
              <a:t>數位教材</a:t>
            </a:r>
            <a:r>
              <a:rPr lang="en-US" altLang="zh-TW" sz="4800" dirty="0" smtClean="0"/>
              <a:t>)</a:t>
            </a:r>
          </a:p>
          <a:p>
            <a:endParaRPr lang="zh-TW" altLang="en-US" sz="2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南光中學停課不停學</a:t>
            </a:r>
          </a:p>
        </p:txBody>
      </p:sp>
    </p:spTree>
    <p:extLst>
      <p:ext uri="{BB962C8B-B14F-4D97-AF65-F5344CB8AC3E}">
        <p14:creationId xmlns:p14="http://schemas.microsoft.com/office/powerpoint/2010/main" val="3136086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7" y="2675467"/>
            <a:ext cx="7408333" cy="3450696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新增學生作業</a:t>
            </a:r>
            <a:r>
              <a:rPr lang="en-US" altLang="zh-TW" dirty="0"/>
              <a:t>—</a:t>
            </a:r>
            <a:r>
              <a:rPr lang="zh-TW" altLang="en-US" dirty="0"/>
              <a:t>使用</a:t>
            </a:r>
            <a:r>
              <a:rPr lang="en-US" altLang="zh-TW" dirty="0"/>
              <a:t>YouTube</a:t>
            </a:r>
            <a:endParaRPr lang="zh-TW" altLang="en-US" dirty="0"/>
          </a:p>
        </p:txBody>
      </p:sp>
      <p:sp>
        <p:nvSpPr>
          <p:cNvPr id="3" name="橢圓 2"/>
          <p:cNvSpPr/>
          <p:nvPr/>
        </p:nvSpPr>
        <p:spPr>
          <a:xfrm>
            <a:off x="2699792" y="2276872"/>
            <a:ext cx="252028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79676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9"/>
            <a:ext cx="698662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完成新增學生作業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95536" y="5088687"/>
            <a:ext cx="75608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/>
              <a:t>   </a:t>
            </a:r>
            <a:r>
              <a:rPr lang="en-US" altLang="zh-TW" sz="2800" dirty="0" smtClean="0"/>
              <a:t>[</a:t>
            </a:r>
            <a:r>
              <a:rPr lang="zh-TW" altLang="en-US" sz="2800" dirty="0" smtClean="0"/>
              <a:t>標題</a:t>
            </a:r>
            <a:r>
              <a:rPr lang="en-US" altLang="zh-TW" sz="2800" dirty="0" smtClean="0"/>
              <a:t>] :</a:t>
            </a:r>
            <a:r>
              <a:rPr lang="zh-TW" altLang="en-US" sz="2800" dirty="0" smtClean="0"/>
              <a:t>作業名稱，</a:t>
            </a:r>
            <a:r>
              <a:rPr lang="en-US" altLang="zh-TW" sz="2800" dirty="0" smtClean="0"/>
              <a:t>[</a:t>
            </a:r>
            <a:r>
              <a:rPr lang="zh-TW" altLang="en-US" sz="2800" dirty="0" smtClean="0"/>
              <a:t>說明</a:t>
            </a:r>
            <a:r>
              <a:rPr lang="en-US" altLang="zh-TW" sz="2800" dirty="0" smtClean="0"/>
              <a:t>] :</a:t>
            </a:r>
            <a:r>
              <a:rPr lang="zh-TW" altLang="en-US" sz="2800" dirty="0" smtClean="0"/>
              <a:t>作業書寫相關規定，    </a:t>
            </a:r>
            <a:endParaRPr lang="en-US" altLang="zh-TW" sz="2800" dirty="0" smtClean="0"/>
          </a:p>
          <a:p>
            <a:r>
              <a:rPr lang="zh-TW" altLang="en-US" sz="2800" dirty="0" smtClean="0"/>
              <a:t>   </a:t>
            </a:r>
            <a:r>
              <a:rPr lang="en-US" altLang="zh-TW" sz="2800" dirty="0" smtClean="0"/>
              <a:t>[</a:t>
            </a:r>
            <a:r>
              <a:rPr lang="zh-TW" altLang="en-US" sz="2800" dirty="0" smtClean="0"/>
              <a:t>主題</a:t>
            </a:r>
            <a:r>
              <a:rPr lang="en-US" altLang="zh-TW" sz="2800" dirty="0" smtClean="0"/>
              <a:t>]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: </a:t>
            </a:r>
            <a:r>
              <a:rPr lang="zh-TW" altLang="en-US" sz="2800" dirty="0" smtClean="0"/>
              <a:t>要擺放到對應的單元，</a:t>
            </a:r>
            <a:endParaRPr lang="en-US" altLang="zh-TW" sz="2800" dirty="0" smtClean="0"/>
          </a:p>
          <a:p>
            <a:r>
              <a:rPr lang="zh-TW" altLang="en-US" sz="3200" b="1" i="1" dirty="0" smtClean="0"/>
              <a:t>   重要</a:t>
            </a:r>
            <a:r>
              <a:rPr lang="zh-TW" altLang="en-US" sz="2800" dirty="0" smtClean="0"/>
              <a:t>：記得按下  </a:t>
            </a:r>
            <a:r>
              <a:rPr lang="en-US" altLang="zh-TW" sz="2800" b="1" i="1" u="sng" dirty="0" smtClean="0"/>
              <a:t>[</a:t>
            </a:r>
            <a:r>
              <a:rPr lang="zh-TW" altLang="en-US" sz="2800" b="1" i="1" u="sng" dirty="0" smtClean="0"/>
              <a:t>出作業</a:t>
            </a:r>
            <a:r>
              <a:rPr lang="en-US" altLang="zh-TW" sz="2800" b="1" i="1" u="sng" dirty="0" smtClean="0"/>
              <a:t>]</a:t>
            </a:r>
            <a:r>
              <a:rPr lang="zh-TW" altLang="en-US" sz="2800" dirty="0" smtClean="0"/>
              <a:t>，才算完成。</a:t>
            </a:r>
            <a:endParaRPr lang="en-US" altLang="zh-TW" sz="2800" b="1" i="1" u="sng" dirty="0"/>
          </a:p>
        </p:txBody>
      </p:sp>
      <p:sp>
        <p:nvSpPr>
          <p:cNvPr id="3" name="橢圓 2"/>
          <p:cNvSpPr/>
          <p:nvPr/>
        </p:nvSpPr>
        <p:spPr>
          <a:xfrm>
            <a:off x="5364088" y="3717032"/>
            <a:ext cx="792088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117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新增學生作業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971600" y="6093296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/>
              <a:t>出完作業，完成畫面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137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98662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查看學生</a:t>
            </a:r>
            <a:r>
              <a:rPr lang="zh-TW" altLang="en-US" dirty="0" smtClean="0"/>
              <a:t>作業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65777" y="5406315"/>
            <a:ext cx="683232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/>
              <a:t>點開此作業，有相關繳交時間，繳交狀況</a:t>
            </a:r>
            <a:endParaRPr lang="en-US" altLang="zh-TW" sz="2800" dirty="0" smtClean="0"/>
          </a:p>
          <a:p>
            <a:r>
              <a:rPr lang="en-US" altLang="zh-TW" sz="2800" dirty="0" smtClean="0"/>
              <a:t>(</a:t>
            </a:r>
            <a:r>
              <a:rPr lang="zh-TW" altLang="en-US" sz="2800" dirty="0" smtClean="0"/>
              <a:t>已繳交，已指派</a:t>
            </a:r>
            <a:r>
              <a:rPr lang="en-US" altLang="zh-TW" sz="2800" dirty="0" smtClean="0"/>
              <a:t>—</a:t>
            </a:r>
            <a:r>
              <a:rPr lang="zh-TW" altLang="en-US" sz="2800" dirty="0" smtClean="0"/>
              <a:t>代表學生收到但未繳交</a:t>
            </a:r>
            <a:r>
              <a:rPr lang="en-US" altLang="zh-TW" sz="2800" dirty="0" smtClean="0"/>
              <a:t>)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39521769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7" y="2675467"/>
            <a:ext cx="7408333" cy="3450696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新增學生測驗作業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827584" y="3429000"/>
            <a:ext cx="2448272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03382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7962900" cy="3553147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新增學生測驗作業</a:t>
            </a:r>
          </a:p>
        </p:txBody>
      </p:sp>
      <p:sp>
        <p:nvSpPr>
          <p:cNvPr id="5" name="橢圓 4"/>
          <p:cNvSpPr/>
          <p:nvPr/>
        </p:nvSpPr>
        <p:spPr>
          <a:xfrm>
            <a:off x="971600" y="4653136"/>
            <a:ext cx="3240360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971600" y="5661248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選用</a:t>
            </a:r>
            <a:r>
              <a:rPr lang="en-US" altLang="zh-TW" sz="2800" dirty="0" smtClean="0"/>
              <a:t>Blank Quiz Google</a:t>
            </a:r>
            <a:r>
              <a:rPr lang="zh-TW" altLang="en-US" sz="2800" dirty="0" smtClean="0"/>
              <a:t>表單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176812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9121"/>
            <a:ext cx="8229600" cy="3536103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新增學生測驗作業</a:t>
            </a:r>
            <a:r>
              <a:rPr lang="en-US" altLang="zh-TW" dirty="0"/>
              <a:t>-</a:t>
            </a:r>
            <a:r>
              <a:rPr lang="zh-TW" altLang="en-US" dirty="0"/>
              <a:t>影片為例</a:t>
            </a:r>
          </a:p>
        </p:txBody>
      </p:sp>
      <p:sp>
        <p:nvSpPr>
          <p:cNvPr id="5" name="橢圓 4"/>
          <p:cNvSpPr/>
          <p:nvPr/>
        </p:nvSpPr>
        <p:spPr>
          <a:xfrm>
            <a:off x="6444208" y="4365104"/>
            <a:ext cx="23042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827584" y="5949280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選擇新增影片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327259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7" y="2675467"/>
            <a:ext cx="7408333" cy="3450696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新增學生測驗</a:t>
            </a:r>
            <a:r>
              <a:rPr lang="zh-TW" altLang="en-US" dirty="0" smtClean="0"/>
              <a:t>作業</a:t>
            </a:r>
            <a:r>
              <a:rPr lang="en-US" altLang="zh-TW" dirty="0" smtClean="0"/>
              <a:t>-</a:t>
            </a:r>
            <a:r>
              <a:rPr lang="zh-TW" altLang="en-US" dirty="0" smtClean="0"/>
              <a:t>影片為例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1331640" y="2924944"/>
            <a:ext cx="4104456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1043608" y="2492896"/>
            <a:ext cx="93610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899592" y="5589240"/>
            <a:ext cx="1872208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80133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8229600" cy="3935895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新增學生測驗</a:t>
            </a:r>
            <a:r>
              <a:rPr lang="zh-TW" altLang="en-US" dirty="0" smtClean="0"/>
              <a:t>作業</a:t>
            </a:r>
            <a:r>
              <a:rPr lang="en-US" altLang="zh-TW" dirty="0" smtClean="0"/>
              <a:t>-</a:t>
            </a:r>
            <a:r>
              <a:rPr lang="zh-TW" altLang="en-US" dirty="0" smtClean="0"/>
              <a:t>影片為例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2195736" y="2636912"/>
            <a:ext cx="5400600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115616" y="5661248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貼上</a:t>
            </a:r>
            <a:r>
              <a:rPr lang="en-US" altLang="zh-TW" sz="2800" dirty="0" smtClean="0"/>
              <a:t>YouTube</a:t>
            </a:r>
            <a:r>
              <a:rPr lang="zh-TW" altLang="en-US" sz="2800" dirty="0" smtClean="0"/>
              <a:t>剪下的網址，要按下</a:t>
            </a:r>
            <a:r>
              <a:rPr lang="en-US" altLang="zh-TW" sz="2800" dirty="0" smtClean="0"/>
              <a:t>[</a:t>
            </a:r>
            <a:r>
              <a:rPr lang="zh-TW" altLang="en-US" sz="2800" dirty="0" smtClean="0"/>
              <a:t>選取</a:t>
            </a:r>
            <a:r>
              <a:rPr lang="en-US" altLang="zh-TW" sz="2800" dirty="0" smtClean="0"/>
              <a:t>]</a:t>
            </a:r>
            <a:r>
              <a:rPr lang="zh-TW" altLang="en-US" sz="2800" dirty="0" smtClean="0"/>
              <a:t>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148052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8064896" cy="3936813"/>
          </a:xfrm>
        </p:spPr>
      </p:pic>
      <p:sp>
        <p:nvSpPr>
          <p:cNvPr id="5" name="橢圓 4"/>
          <p:cNvSpPr/>
          <p:nvPr/>
        </p:nvSpPr>
        <p:spPr>
          <a:xfrm>
            <a:off x="1979712" y="3212976"/>
            <a:ext cx="266429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827584" y="5733256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可以改變出題順序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61070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dirty="0"/>
              <a:t>南光中學</a:t>
            </a:r>
            <a:r>
              <a:rPr lang="zh-TW" altLang="en-US" dirty="0" smtClean="0"/>
              <a:t>停課不停學</a:t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2276872"/>
            <a:ext cx="6400800" cy="3505944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      依「南光高中因應武漢肺炎居家學習及補課補考實施計畫」之  </a:t>
            </a:r>
          </a:p>
          <a:p>
            <a:r>
              <a:rPr lang="zh-TW" altLang="en-US" sz="3200" dirty="0" smtClean="0"/>
              <a:t>    線上補課或參與授課教師提供之    </a:t>
            </a:r>
            <a:endParaRPr lang="en-US" altLang="zh-TW" sz="3200" dirty="0" smtClean="0"/>
          </a:p>
          <a:p>
            <a:r>
              <a:rPr lang="zh-TW" altLang="en-US" sz="3200" dirty="0" smtClean="0"/>
              <a:t>    線上即時問答均屬正式課程，</a:t>
            </a:r>
            <a:endParaRPr lang="en-US" altLang="zh-TW" sz="3200" dirty="0" smtClean="0"/>
          </a:p>
          <a:p>
            <a:r>
              <a:rPr lang="zh-TW" altLang="en-US" sz="3200" dirty="0" smtClean="0"/>
              <a:t>所有學生都應參加。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71006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2" y="1304764"/>
            <a:ext cx="8229600" cy="345638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新增課程教材內容 </a:t>
            </a:r>
            <a:r>
              <a:rPr lang="en-US" altLang="zh-TW" dirty="0" smtClean="0"/>
              <a:t>(</a:t>
            </a:r>
            <a:r>
              <a:rPr lang="zh-TW" altLang="en-US" dirty="0"/>
              <a:t>資料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6" name="Google Shape;385;p71"/>
          <p:cNvSpPr txBox="1">
            <a:spLocks/>
          </p:cNvSpPr>
          <p:nvPr/>
        </p:nvSpPr>
        <p:spPr>
          <a:xfrm>
            <a:off x="632524" y="5013176"/>
            <a:ext cx="7899916" cy="136815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TW" altLang="en-US" dirty="0" smtClean="0"/>
              <a:t>資料：有標題，說明</a:t>
            </a:r>
            <a:r>
              <a:rPr lang="en-US" altLang="zh-TW" dirty="0" smtClean="0"/>
              <a:t>(</a:t>
            </a:r>
            <a:r>
              <a:rPr lang="zh-TW" altLang="en-US" dirty="0" smtClean="0"/>
              <a:t>教材內容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，主題</a:t>
            </a:r>
            <a:r>
              <a:rPr lang="en-US" altLang="zh-TW" dirty="0" smtClean="0"/>
              <a:t>(</a:t>
            </a:r>
            <a:r>
              <a:rPr lang="zh-TW" altLang="en-US" dirty="0" smtClean="0"/>
              <a:t>要放在哪個章節下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。按下</a:t>
            </a:r>
            <a:r>
              <a:rPr lang="en-US" altLang="zh-TW" dirty="0" smtClean="0"/>
              <a:t>[</a:t>
            </a:r>
            <a:r>
              <a:rPr lang="zh-TW" altLang="en-US" dirty="0" smtClean="0"/>
              <a:t>張貼</a:t>
            </a:r>
            <a:r>
              <a:rPr lang="en-US" altLang="zh-TW" dirty="0" smtClean="0"/>
              <a:t>]</a:t>
            </a:r>
            <a:r>
              <a:rPr lang="zh-TW" altLang="en-US" dirty="0" smtClean="0"/>
              <a:t>就發佈出去。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632524" y="1844824"/>
            <a:ext cx="1584176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344492" y="2492896"/>
            <a:ext cx="2160240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5868144" y="4077072"/>
            <a:ext cx="266429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7020272" y="1484784"/>
            <a:ext cx="2123728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39830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136904" cy="392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zh-TW" altLang="en-US" dirty="0"/>
              <a:t>新增課程教材內容 </a:t>
            </a:r>
            <a:r>
              <a:rPr lang="en-US" altLang="zh-TW" dirty="0"/>
              <a:t>(</a:t>
            </a:r>
            <a:r>
              <a:rPr lang="zh-TW" altLang="en-US" dirty="0"/>
              <a:t>資料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763688" y="5937198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也可以再次進行編輯修改原來的教材</a:t>
            </a:r>
            <a:endParaRPr lang="zh-TW" altLang="en-US" sz="2800" dirty="0"/>
          </a:p>
        </p:txBody>
      </p:sp>
      <p:sp>
        <p:nvSpPr>
          <p:cNvPr id="5" name="橢圓 4"/>
          <p:cNvSpPr/>
          <p:nvPr/>
        </p:nvSpPr>
        <p:spPr>
          <a:xfrm>
            <a:off x="6660232" y="3429000"/>
            <a:ext cx="1368152" cy="17281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96175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新增課程教材內容 </a:t>
            </a:r>
            <a:r>
              <a:rPr lang="en-US" altLang="zh-TW" dirty="0"/>
              <a:t>(</a:t>
            </a:r>
            <a:r>
              <a:rPr lang="zh-TW" altLang="en-US" dirty="0"/>
              <a:t>資料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3"/>
            <a:ext cx="777686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619672" y="5517233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在課程</a:t>
            </a:r>
            <a:r>
              <a:rPr lang="en-US" altLang="zh-TW" sz="2800" dirty="0" smtClean="0"/>
              <a:t>1</a:t>
            </a:r>
            <a:r>
              <a:rPr lang="zh-TW" altLang="en-US" sz="2800" dirty="0" smtClean="0"/>
              <a:t>下面，有作業，也有教材了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690365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查看作業與</a:t>
            </a:r>
            <a:r>
              <a:rPr lang="zh-TW" altLang="en-US" dirty="0"/>
              <a:t>評分</a:t>
            </a:r>
          </a:p>
        </p:txBody>
      </p:sp>
      <p:sp>
        <p:nvSpPr>
          <p:cNvPr id="4" name="橢圓 3"/>
          <p:cNvSpPr/>
          <p:nvPr/>
        </p:nvSpPr>
        <p:spPr>
          <a:xfrm>
            <a:off x="3995936" y="2276872"/>
            <a:ext cx="864096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843808" y="3789040"/>
            <a:ext cx="2160240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60118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查看作業與評分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971600" y="609329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/>
              <a:t>此作業的繳交狀況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512750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980525" cy="392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查看作業與評分</a:t>
            </a:r>
          </a:p>
        </p:txBody>
      </p:sp>
      <p:sp>
        <p:nvSpPr>
          <p:cNvPr id="4" name="橢圓 3"/>
          <p:cNvSpPr/>
          <p:nvPr/>
        </p:nvSpPr>
        <p:spPr>
          <a:xfrm>
            <a:off x="3635896" y="4365104"/>
            <a:ext cx="1512168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547664" y="602128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/>
              <a:t>查看已繳交同學的作業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475784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5" y="1988840"/>
            <a:ext cx="7408333" cy="397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查看作業與評分</a:t>
            </a:r>
          </a:p>
        </p:txBody>
      </p:sp>
      <p:sp>
        <p:nvSpPr>
          <p:cNvPr id="4" name="橢圓 3"/>
          <p:cNvSpPr/>
          <p:nvPr/>
        </p:nvSpPr>
        <p:spPr>
          <a:xfrm>
            <a:off x="6732240" y="2780928"/>
            <a:ext cx="100811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6732240" y="4293096"/>
            <a:ext cx="1152128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Google Shape;485;p87"/>
          <p:cNvSpPr txBox="1">
            <a:spLocks/>
          </p:cNvSpPr>
          <p:nvPr/>
        </p:nvSpPr>
        <p:spPr>
          <a:xfrm>
            <a:off x="827090" y="6093296"/>
            <a:ext cx="7560840" cy="605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TW" altLang="en-US" dirty="0" smtClean="0"/>
              <a:t>評分後，按發還，同學就可以看到成績了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10619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36904" cy="564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橢圓 3"/>
          <p:cNvSpPr/>
          <p:nvPr/>
        </p:nvSpPr>
        <p:spPr>
          <a:xfrm>
            <a:off x="1331640" y="2276872"/>
            <a:ext cx="2664296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70511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064896" cy="561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1023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24936" cy="593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橢圓 3"/>
          <p:cNvSpPr/>
          <p:nvPr/>
        </p:nvSpPr>
        <p:spPr>
          <a:xfrm>
            <a:off x="4139952" y="3789040"/>
            <a:ext cx="3240360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8614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</a:t>
            </a:r>
            <a:r>
              <a:rPr lang="zh-TW" altLang="zh-TW" sz="3200" dirty="0" smtClean="0"/>
              <a:t>學生</a:t>
            </a:r>
            <a:r>
              <a:rPr lang="zh-TW" altLang="zh-TW" sz="3200" dirty="0"/>
              <a:t>如未於規定期限內線上補課完畢，則任課老師將列入</a:t>
            </a:r>
            <a:r>
              <a:rPr lang="zh-TW" altLang="zh-TW" sz="3200" dirty="0" smtClean="0"/>
              <a:t>成績考核</a:t>
            </a:r>
            <a:r>
              <a:rPr lang="zh-TW" altLang="zh-TW" sz="3200" dirty="0"/>
              <a:t>計分</a:t>
            </a:r>
            <a:r>
              <a:rPr lang="zh-TW" altLang="zh-TW" sz="3200" dirty="0" smtClean="0"/>
              <a:t>。</a:t>
            </a:r>
            <a:endParaRPr lang="en-US" altLang="zh-TW" sz="3200" dirty="0" smtClean="0"/>
          </a:p>
          <a:p>
            <a:pPr marL="0" lvl="0" indent="0">
              <a:buNone/>
            </a:pPr>
            <a:endParaRPr lang="en-US" altLang="zh-TW" sz="3200" dirty="0"/>
          </a:p>
          <a:p>
            <a:pPr marL="0" lvl="0" indent="0">
              <a:buNone/>
            </a:pPr>
            <a:r>
              <a:rPr lang="zh-TW" altLang="en-US" sz="3200" dirty="0" smtClean="0"/>
              <a:t> </a:t>
            </a:r>
            <a:r>
              <a:rPr lang="zh-TW" altLang="en-US" sz="3200" dirty="0"/>
              <a:t> </a:t>
            </a:r>
            <a:r>
              <a:rPr lang="zh-TW" altLang="en-US" sz="3200" dirty="0" smtClean="0"/>
              <a:t>   每節線上課程，包括課程內容及測驗，時間至少</a:t>
            </a:r>
            <a:r>
              <a:rPr lang="en-US" altLang="zh-TW" sz="3200" dirty="0" smtClean="0"/>
              <a:t>40</a:t>
            </a:r>
            <a:r>
              <a:rPr lang="zh-TW" altLang="en-US" sz="3200" dirty="0" smtClean="0"/>
              <a:t>分鐘以上。</a:t>
            </a:r>
            <a:endParaRPr lang="zh-TW" altLang="zh-TW" sz="3200" dirty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南光中學停課不停學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10307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920880" cy="564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橢圓 3"/>
          <p:cNvSpPr/>
          <p:nvPr/>
        </p:nvSpPr>
        <p:spPr>
          <a:xfrm>
            <a:off x="1691680" y="2348880"/>
            <a:ext cx="3672408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27057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240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 smtClean="0"/>
              <a:t>請學生在家進行線上學習。</a:t>
            </a:r>
            <a:endParaRPr lang="en-US" altLang="zh-TW" sz="3200" dirty="0" smtClean="0"/>
          </a:p>
          <a:p>
            <a:pPr marL="0" indent="0">
              <a:buNone/>
            </a:pP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3200" dirty="0" smtClean="0"/>
              <a:t>採完全線上</a:t>
            </a:r>
            <a:r>
              <a:rPr lang="zh-TW" altLang="en-US" sz="3200" dirty="0"/>
              <a:t>學習</a:t>
            </a:r>
            <a:r>
              <a:rPr lang="zh-TW" altLang="en-US" sz="3200" dirty="0" smtClean="0"/>
              <a:t>授課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即線上補課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為   原則，如有必要，採事後實體補課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即假日或課後補課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pPr marL="0" indent="0">
              <a:buNone/>
            </a:pPr>
            <a:endParaRPr lang="zh-TW" altLang="en-US" sz="32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南光中學停課不</a:t>
            </a:r>
            <a:r>
              <a:rPr lang="zh-TW" altLang="en-US" dirty="0" smtClean="0"/>
              <a:t>停學</a:t>
            </a:r>
            <a:endParaRPr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2006584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2708920"/>
            <a:ext cx="7408333" cy="3450696"/>
          </a:xfrm>
        </p:spPr>
        <p:txBody>
          <a:bodyPr>
            <a:normAutofit lnSpcReduction="10000"/>
          </a:bodyPr>
          <a:lstStyle/>
          <a:p>
            <a:pPr marL="0" lvl="0" indent="0">
              <a:buClr>
                <a:srgbClr val="31B6FD"/>
              </a:buClr>
              <a:buNone/>
            </a:pPr>
            <a:r>
              <a:rPr lang="zh-TW" altLang="en-US" sz="3200" dirty="0" smtClean="0">
                <a:solidFill>
                  <a:srgbClr val="073E87"/>
                </a:solidFill>
              </a:rPr>
              <a:t>線上學習以</a:t>
            </a:r>
            <a:r>
              <a:rPr lang="zh-TW" altLang="en-US" sz="3200" dirty="0">
                <a:solidFill>
                  <a:srgbClr val="073E87"/>
                </a:solidFill>
              </a:rPr>
              <a:t>非同步課程為主，輔以同步課程</a:t>
            </a:r>
            <a:r>
              <a:rPr lang="zh-TW" altLang="en-US" sz="3200" dirty="0" smtClean="0">
                <a:solidFill>
                  <a:srgbClr val="073E87"/>
                </a:solidFill>
              </a:rPr>
              <a:t>。</a:t>
            </a:r>
            <a:endParaRPr lang="en-US" altLang="zh-TW" sz="3200" dirty="0" smtClean="0">
              <a:solidFill>
                <a:srgbClr val="073E87"/>
              </a:solidFill>
            </a:endParaRPr>
          </a:p>
          <a:p>
            <a:pPr marL="0" lvl="0" indent="0">
              <a:buClr>
                <a:srgbClr val="31B6FD"/>
              </a:buClr>
              <a:buNone/>
            </a:pPr>
            <a:r>
              <a:rPr lang="zh-TW" altLang="en-US" sz="3200" dirty="0">
                <a:solidFill>
                  <a:srgbClr val="073E87"/>
                </a:solidFill>
              </a:rPr>
              <a:t> </a:t>
            </a:r>
            <a:r>
              <a:rPr lang="zh-TW" altLang="en-US" sz="3200" dirty="0" smtClean="0">
                <a:solidFill>
                  <a:srgbClr val="073E87"/>
                </a:solidFill>
              </a:rPr>
              <a:t>      </a:t>
            </a:r>
            <a:endParaRPr lang="en-US" altLang="zh-TW" sz="3200" dirty="0" smtClean="0">
              <a:solidFill>
                <a:srgbClr val="073E87"/>
              </a:solidFill>
            </a:endParaRPr>
          </a:p>
          <a:p>
            <a:pPr marL="0" lvl="0" indent="0">
              <a:buClr>
                <a:srgbClr val="31B6FD"/>
              </a:buClr>
              <a:buNone/>
            </a:pPr>
            <a:r>
              <a:rPr lang="zh-TW" altLang="en-US" sz="3200" dirty="0" smtClean="0">
                <a:solidFill>
                  <a:srgbClr val="073E87"/>
                </a:solidFill>
              </a:rPr>
              <a:t>進行</a:t>
            </a:r>
            <a:r>
              <a:rPr lang="zh-TW" altLang="en-US" sz="3200" dirty="0">
                <a:solidFill>
                  <a:srgbClr val="073E87"/>
                </a:solidFill>
              </a:rPr>
              <a:t>直播同步課程時，授課老師會線上點名</a:t>
            </a:r>
            <a:r>
              <a:rPr lang="zh-TW" altLang="en-US" sz="3200" dirty="0" smtClean="0">
                <a:solidFill>
                  <a:srgbClr val="073E87"/>
                </a:solidFill>
              </a:rPr>
              <a:t>。進行</a:t>
            </a:r>
            <a:r>
              <a:rPr lang="zh-TW" altLang="en-US" sz="3200" dirty="0">
                <a:solidFill>
                  <a:srgbClr val="073E87"/>
                </a:solidFill>
              </a:rPr>
              <a:t>非同步課程時，系統將記錄學生</a:t>
            </a:r>
            <a:r>
              <a:rPr lang="zh-TW" altLang="en-US" sz="3200" dirty="0" smtClean="0">
                <a:solidFill>
                  <a:srgbClr val="073E87"/>
                </a:solidFill>
              </a:rPr>
              <a:t>登入課程</a:t>
            </a:r>
            <a:r>
              <a:rPr lang="zh-TW" altLang="en-US" sz="3200" dirty="0">
                <a:solidFill>
                  <a:srgbClr val="073E87"/>
                </a:solidFill>
              </a:rPr>
              <a:t>學習平台時間及登出學習平台時間。</a:t>
            </a:r>
            <a:endParaRPr lang="en-US" altLang="zh-TW" sz="3200" dirty="0">
              <a:solidFill>
                <a:srgbClr val="073E87"/>
              </a:solidFill>
            </a:endParaRP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南光中學停課不停學</a:t>
            </a:r>
          </a:p>
        </p:txBody>
      </p:sp>
    </p:spTree>
    <p:extLst>
      <p:ext uri="{BB962C8B-B14F-4D97-AF65-F5344CB8AC3E}">
        <p14:creationId xmlns:p14="http://schemas.microsoft.com/office/powerpoint/2010/main" val="1049696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971600" y="2708920"/>
            <a:ext cx="7408333" cy="3450696"/>
          </a:xfrm>
        </p:spPr>
        <p:txBody>
          <a:bodyPr>
            <a:normAutofit lnSpcReduction="10000"/>
          </a:bodyPr>
          <a:lstStyle/>
          <a:p>
            <a:pPr marL="0" lvl="0" indent="0">
              <a:buClr>
                <a:srgbClr val="31B6FD"/>
              </a:buClr>
              <a:buNone/>
            </a:pPr>
            <a:r>
              <a:rPr lang="zh-TW" altLang="en-US" sz="3200" dirty="0" smtClean="0">
                <a:solidFill>
                  <a:srgbClr val="073E87"/>
                </a:solidFill>
              </a:rPr>
              <a:t>          全校</a:t>
            </a:r>
            <a:r>
              <a:rPr lang="zh-TW" altLang="en-US" sz="3200" dirty="0">
                <a:solidFill>
                  <a:srgbClr val="073E87"/>
                </a:solidFill>
              </a:rPr>
              <a:t>學生，已經啟動數位學習平台，並</a:t>
            </a:r>
            <a:r>
              <a:rPr lang="zh-TW" altLang="en-US" sz="3200" dirty="0" smtClean="0">
                <a:solidFill>
                  <a:srgbClr val="073E87"/>
                </a:solidFill>
              </a:rPr>
              <a:t>順利</a:t>
            </a:r>
            <a:r>
              <a:rPr lang="zh-TW" altLang="en-US" sz="3200" dirty="0">
                <a:solidFill>
                  <a:srgbClr val="073E87"/>
                </a:solidFill>
              </a:rPr>
              <a:t>登入課程。</a:t>
            </a:r>
            <a:endParaRPr lang="en-US" altLang="zh-TW" sz="3200" dirty="0">
              <a:solidFill>
                <a:srgbClr val="073E87"/>
              </a:solidFill>
            </a:endParaRPr>
          </a:p>
          <a:p>
            <a:pPr marL="0" lvl="0" indent="0">
              <a:buClr>
                <a:srgbClr val="31B6FD"/>
              </a:buClr>
              <a:buNone/>
            </a:pPr>
            <a:endParaRPr lang="en-US" altLang="zh-TW" sz="3200" dirty="0">
              <a:solidFill>
                <a:srgbClr val="073E87"/>
              </a:solidFill>
            </a:endParaRPr>
          </a:p>
          <a:p>
            <a:pPr marL="0" lvl="0" indent="0">
              <a:buClr>
                <a:srgbClr val="31B6FD"/>
              </a:buClr>
              <a:buNone/>
            </a:pPr>
            <a:r>
              <a:rPr lang="zh-TW" altLang="en-US" sz="3200" dirty="0" smtClean="0">
                <a:solidFill>
                  <a:srgbClr val="073E87"/>
                </a:solidFill>
              </a:rPr>
              <a:t>         全</a:t>
            </a:r>
            <a:r>
              <a:rPr lang="zh-TW" altLang="en-US" sz="3200" dirty="0">
                <a:solidFill>
                  <a:srgbClr val="073E87"/>
                </a:solidFill>
              </a:rPr>
              <a:t>校學生可由班級群組或學校網頁得知，</a:t>
            </a:r>
            <a:r>
              <a:rPr lang="zh-TW" altLang="en-US" sz="3200" dirty="0" smtClean="0">
                <a:solidFill>
                  <a:srgbClr val="073E87"/>
                </a:solidFill>
              </a:rPr>
              <a:t>何時 該</a:t>
            </a:r>
            <a:r>
              <a:rPr lang="zh-TW" altLang="en-US" sz="3200" dirty="0">
                <a:solidFill>
                  <a:srgbClr val="073E87"/>
                </a:solidFill>
              </a:rPr>
              <a:t>進入數位學習平台登入課程上課學習。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zh-TW" altLang="en-US" dirty="0" smtClean="0">
                <a:solidFill>
                  <a:srgbClr val="073E87"/>
                </a:solidFill>
              </a:rPr>
              <a:t>       </a:t>
            </a:r>
            <a:endParaRPr lang="en-US" altLang="zh-TW" dirty="0" smtClean="0">
              <a:solidFill>
                <a:srgbClr val="073E87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南光中學停課不停學</a:t>
            </a:r>
          </a:p>
        </p:txBody>
      </p:sp>
    </p:spTree>
    <p:extLst>
      <p:ext uri="{BB962C8B-B14F-4D97-AF65-F5344CB8AC3E}">
        <p14:creationId xmlns:p14="http://schemas.microsoft.com/office/powerpoint/2010/main" val="968973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點選課程名稱可以進入課程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4283968" y="4653136"/>
            <a:ext cx="3024336" cy="144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935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1056</TotalTime>
  <Words>903</Words>
  <Application>Microsoft Office PowerPoint</Application>
  <PresentationFormat>如螢幕大小 (4:3)</PresentationFormat>
  <Paragraphs>106</Paragraphs>
  <Slides>51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51</vt:i4>
      </vt:variant>
    </vt:vector>
  </HeadingPairs>
  <TitlesOfParts>
    <vt:vector size="52" baseType="lpstr">
      <vt:lpstr>波形</vt:lpstr>
      <vt:lpstr>台南市南光中學</vt:lpstr>
      <vt:lpstr>目前教育部規定</vt:lpstr>
      <vt:lpstr>南光中學停課不停學</vt:lpstr>
      <vt:lpstr>南光中學停課不停學 </vt:lpstr>
      <vt:lpstr>南光中學停課不停學</vt:lpstr>
      <vt:lpstr>南光中學停課不停學</vt:lpstr>
      <vt:lpstr>南光中學停課不停學</vt:lpstr>
      <vt:lpstr>南光中學停課不停學</vt:lpstr>
      <vt:lpstr>點選課程名稱可以進入課程</vt:lpstr>
      <vt:lpstr>訊息串： 公告用</vt:lpstr>
      <vt:lpstr>PowerPoint 簡報</vt:lpstr>
      <vt:lpstr>更改訊息串張貼課程訊息模式</vt:lpstr>
      <vt:lpstr>編修課程說明</vt:lpstr>
      <vt:lpstr>課程活動：主題 /作業/測驗作業    /問題  /資料</vt:lpstr>
      <vt:lpstr>課程活動：如何新增單元主題</vt:lpstr>
      <vt:lpstr>在課程下輸入一個主題名稱</vt:lpstr>
      <vt:lpstr>如何修改主題的名稱</vt:lpstr>
      <vt:lpstr>如何修改主題的名稱</vt:lpstr>
      <vt:lpstr>如何移動主題順序-上下互換</vt:lpstr>
      <vt:lpstr>移動主題順序-上下互換</vt:lpstr>
      <vt:lpstr>新增學生作業</vt:lpstr>
      <vt:lpstr>新增學生作業</vt:lpstr>
      <vt:lpstr>新增學生作業</vt:lpstr>
      <vt:lpstr>新增學生作業使用google雲端硬碟</vt:lpstr>
      <vt:lpstr>新增學生作業—使用連結</vt:lpstr>
      <vt:lpstr>新增學生作業—使用連結</vt:lpstr>
      <vt:lpstr>新增學生作業—使用連結</vt:lpstr>
      <vt:lpstr>新增學生作業—使用檔案</vt:lpstr>
      <vt:lpstr>新增學生作業—使用YouTube</vt:lpstr>
      <vt:lpstr>新增學生作業—使用YouTube</vt:lpstr>
      <vt:lpstr>完成新增學生作業</vt:lpstr>
      <vt:lpstr>新增學生作業</vt:lpstr>
      <vt:lpstr>查看學生作業</vt:lpstr>
      <vt:lpstr>新增學生測驗作業</vt:lpstr>
      <vt:lpstr>新增學生測驗作業</vt:lpstr>
      <vt:lpstr>新增學生測驗作業-影片為例</vt:lpstr>
      <vt:lpstr>新增學生測驗作業-影片為例</vt:lpstr>
      <vt:lpstr>新增學生測驗作業-影片為例</vt:lpstr>
      <vt:lpstr>PowerPoint 簡報</vt:lpstr>
      <vt:lpstr>新增課程教材內容 (資料)</vt:lpstr>
      <vt:lpstr>新增課程教材內容 (資料)</vt:lpstr>
      <vt:lpstr>新增課程教材內容 (資料)</vt:lpstr>
      <vt:lpstr>查看作業與評分</vt:lpstr>
      <vt:lpstr>查看作業與評分</vt:lpstr>
      <vt:lpstr>查看作業與評分</vt:lpstr>
      <vt:lpstr>查看作業與評分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david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david</dc:creator>
  <cp:lastModifiedBy>david</cp:lastModifiedBy>
  <cp:revision>41</cp:revision>
  <dcterms:created xsi:type="dcterms:W3CDTF">2020-04-08T23:48:49Z</dcterms:created>
  <dcterms:modified xsi:type="dcterms:W3CDTF">2020-09-22T06:32:34Z</dcterms:modified>
</cp:coreProperties>
</file>